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part of the Sediment Management track at CEW 2025, will guide you through the concept of dual sediment standards that protect both benthic organisms and the broader food web. Join us as we consider how to safeguard the complete ecological integrity of British Columbia's diverse aquatic environments.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18630"/>
            <a:ext cx="7556421" cy="2835116"/>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Defining Holistic Protection: A Matrix Sediment Standards Framework</a:t>
            </a:r>
            <a:endParaRPr lang="en-US" sz="4450" dirty="0"/>
          </a:p>
        </p:txBody>
      </p:sp>
      <p:sp>
        <p:nvSpPr>
          <p:cNvPr id="4" name="Text 1"/>
          <p:cNvSpPr/>
          <p:nvPr/>
        </p:nvSpPr>
        <p:spPr>
          <a:xfrm>
            <a:off x="793790" y="4593908"/>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793790" y="521196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Presenters &amp; Facilitators: Beth Power &amp; Jasen Nelson</a:t>
            </a:r>
            <a:endParaRPr lang="en-US" sz="1750" dirty="0"/>
          </a:p>
        </p:txBody>
      </p:sp>
      <p:sp>
        <p:nvSpPr>
          <p:cNvPr id="6" name="Text 3"/>
          <p:cNvSpPr/>
          <p:nvPr/>
        </p:nvSpPr>
        <p:spPr>
          <a:xfrm>
            <a:off x="793790" y="5830014"/>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Science Advisory Board for Contaminated Sites in BC</a:t>
            </a:r>
            <a:endParaRPr lang="en-US" sz="1750" dirty="0"/>
          </a:p>
        </p:txBody>
      </p:sp>
      <p:sp>
        <p:nvSpPr>
          <p:cNvPr id="7" name="Text 4"/>
          <p:cNvSpPr/>
          <p:nvPr/>
        </p:nvSpPr>
        <p:spPr>
          <a:xfrm>
            <a:off x="793790" y="644806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Sediment Science and Technical Advisory Committee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63548"/>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Thank You!</a:t>
            </a:r>
            <a:endParaRPr lang="en-US" sz="3550" dirty="0"/>
          </a:p>
        </p:txBody>
      </p:sp>
      <p:pic>
        <p:nvPicPr>
          <p:cNvPr id="3" name="Image 0" descr="preencoded.png">    </p:cNvPr>
          <p:cNvPicPr>
            <a:picLocks noChangeAspect="1"/>
          </p:cNvPicPr>
          <p:nvPr/>
        </p:nvPicPr>
        <p:blipFill>
          <a:blip r:embed="rId1"/>
          <a:stretch>
            <a:fillRect/>
          </a:stretch>
        </p:blipFill>
        <p:spPr>
          <a:xfrm>
            <a:off x="793790" y="1693426"/>
            <a:ext cx="2721888" cy="1682234"/>
          </a:xfrm>
          <a:prstGeom prst="rect">
            <a:avLst/>
          </a:prstGeom>
        </p:spPr>
      </p:pic>
      <p:sp>
        <p:nvSpPr>
          <p:cNvPr id="4" name="Text 1"/>
          <p:cNvSpPr/>
          <p:nvPr/>
        </p:nvSpPr>
        <p:spPr>
          <a:xfrm>
            <a:off x="3697129" y="1693426"/>
            <a:ext cx="3778329"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Your Contributions Matter</a:t>
            </a:r>
            <a:endParaRPr lang="en-US" sz="1750" dirty="0"/>
          </a:p>
        </p:txBody>
      </p:sp>
      <p:sp>
        <p:nvSpPr>
          <p:cNvPr id="5" name="Text 2"/>
          <p:cNvSpPr/>
          <p:nvPr/>
        </p:nvSpPr>
        <p:spPr>
          <a:xfrm>
            <a:off x="3697129" y="2085737"/>
            <a:ext cx="10139482" cy="290274"/>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Your expertise is vital as we work to modernize BC's sediment standards for comprehensive ecosystem protection.</a:t>
            </a:r>
            <a:endParaRPr lang="en-US" sz="1400" dirty="0"/>
          </a:p>
        </p:txBody>
      </p:sp>
      <p:pic>
        <p:nvPicPr>
          <p:cNvPr id="6" name="Image 1" descr="preencoded.png">    </p:cNvPr>
          <p:cNvPicPr>
            <a:picLocks noChangeAspect="1"/>
          </p:cNvPicPr>
          <p:nvPr/>
        </p:nvPicPr>
        <p:blipFill>
          <a:blip r:embed="rId2"/>
          <a:stretch>
            <a:fillRect/>
          </a:stretch>
        </p:blipFill>
        <p:spPr>
          <a:xfrm>
            <a:off x="793790" y="3738563"/>
            <a:ext cx="2721888" cy="1682234"/>
          </a:xfrm>
          <a:prstGeom prst="rect">
            <a:avLst/>
          </a:prstGeom>
        </p:spPr>
      </p:pic>
      <p:sp>
        <p:nvSpPr>
          <p:cNvPr id="7" name="Text 3"/>
          <p:cNvSpPr/>
          <p:nvPr/>
        </p:nvSpPr>
        <p:spPr>
          <a:xfrm>
            <a:off x="3697129" y="3738563"/>
            <a:ext cx="5107900"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Protecting Our Aquatic Ecosystems</a:t>
            </a:r>
            <a:endParaRPr lang="en-US" sz="1750" dirty="0"/>
          </a:p>
        </p:txBody>
      </p:sp>
      <p:sp>
        <p:nvSpPr>
          <p:cNvPr id="8" name="Text 4"/>
          <p:cNvSpPr/>
          <p:nvPr/>
        </p:nvSpPr>
        <p:spPr>
          <a:xfrm>
            <a:off x="3697129" y="4130873"/>
            <a:ext cx="10139482" cy="5805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Together, we're developing standards that safeguard aquatic ecological organisms and the predators that depend on them.</a:t>
            </a:r>
            <a:endParaRPr lang="en-US" sz="1400" dirty="0"/>
          </a:p>
        </p:txBody>
      </p:sp>
      <p:pic>
        <p:nvPicPr>
          <p:cNvPr id="9" name="Image 2" descr="preencoded.png">    </p:cNvPr>
          <p:cNvPicPr>
            <a:picLocks noChangeAspect="1"/>
          </p:cNvPicPr>
          <p:nvPr/>
        </p:nvPicPr>
        <p:blipFill>
          <a:blip r:embed="rId3"/>
          <a:stretch>
            <a:fillRect/>
          </a:stretch>
        </p:blipFill>
        <p:spPr>
          <a:xfrm>
            <a:off x="793790" y="5783699"/>
            <a:ext cx="2721888" cy="1682234"/>
          </a:xfrm>
          <a:prstGeom prst="rect">
            <a:avLst/>
          </a:prstGeom>
        </p:spPr>
      </p:pic>
      <p:sp>
        <p:nvSpPr>
          <p:cNvPr id="10" name="Text 5"/>
          <p:cNvSpPr/>
          <p:nvPr/>
        </p:nvSpPr>
        <p:spPr>
          <a:xfrm>
            <a:off x="3697129" y="5783699"/>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Contact SSTAC</a:t>
            </a:r>
            <a:endParaRPr lang="en-US" sz="1750" dirty="0"/>
          </a:p>
        </p:txBody>
      </p:sp>
      <p:sp>
        <p:nvSpPr>
          <p:cNvPr id="11" name="Text 6"/>
          <p:cNvSpPr/>
          <p:nvPr/>
        </p:nvSpPr>
        <p:spPr>
          <a:xfrm>
            <a:off x="3697129" y="6176010"/>
            <a:ext cx="10139482" cy="290274"/>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For questions or additional input, please reach out to us. We appreciate your engagement in this important work.</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68060"/>
            <a:ext cx="7556421" cy="2020253"/>
          </a:xfrm>
          <a:prstGeom prst="rect">
            <a:avLst/>
          </a:prstGeom>
          <a:noFill/>
          <a:ln/>
        </p:spPr>
        <p:txBody>
          <a:bodyPr wrap="square" lIns="0" tIns="0" rIns="0" bIns="0" rtlCol="0" anchor="t"/>
          <a:lstStyle/>
          <a:p>
            <a:pPr algn="l" indent="0" marL="0">
              <a:lnSpc>
                <a:spcPts val="5300"/>
              </a:lnSpc>
              <a:buNone/>
            </a:pPr>
            <a:r>
              <a:rPr lang="en-US" sz="4200" b="1" dirty="0">
                <a:solidFill>
                  <a:srgbClr val="333F70"/>
                </a:solidFill>
                <a:latin typeface="Unbounded Bold" pitchFamily="34" charset="0"/>
                <a:ea typeface="Unbounded Bold" pitchFamily="34" charset="-122"/>
                <a:cs typeface="Unbounded Bold" pitchFamily="34" charset="-120"/>
              </a:rPr>
              <a:t>Why "Holistic Protection" Matters for BC Sediments</a:t>
            </a:r>
            <a:endParaRPr lang="en-US" sz="4200" dirty="0"/>
          </a:p>
        </p:txBody>
      </p:sp>
      <p:sp>
        <p:nvSpPr>
          <p:cNvPr id="4" name="Shape 1"/>
          <p:cNvSpPr/>
          <p:nvPr/>
        </p:nvSpPr>
        <p:spPr>
          <a:xfrm>
            <a:off x="793790" y="3011448"/>
            <a:ext cx="484823" cy="484823"/>
          </a:xfrm>
          <a:prstGeom prst="roundRect">
            <a:avLst>
              <a:gd name="adj" fmla="val 18667"/>
            </a:avLst>
          </a:prstGeom>
          <a:solidFill>
            <a:srgbClr val="D6F5EE"/>
          </a:solidFill>
          <a:ln w="7620">
            <a:solidFill>
              <a:srgbClr val="BCDBD4"/>
            </a:solidFill>
            <a:prstDash val="solid"/>
          </a:ln>
        </p:spPr>
      </p:sp>
      <p:pic>
        <p:nvPicPr>
          <p:cNvPr id="5" name="Image 1" descr="preencoded.png">    </p:cNvPr>
          <p:cNvPicPr>
            <a:picLocks noChangeAspect="1"/>
          </p:cNvPicPr>
          <p:nvPr/>
        </p:nvPicPr>
        <p:blipFill>
          <a:blip r:embed="rId2"/>
          <a:stretch>
            <a:fillRect/>
          </a:stretch>
        </p:blipFill>
        <p:spPr>
          <a:xfrm>
            <a:off x="874633" y="3051870"/>
            <a:ext cx="323136" cy="403979"/>
          </a:xfrm>
          <a:prstGeom prst="rect">
            <a:avLst/>
          </a:prstGeom>
        </p:spPr>
      </p:pic>
      <p:sp>
        <p:nvSpPr>
          <p:cNvPr id="6" name="Text 2"/>
          <p:cNvSpPr/>
          <p:nvPr/>
        </p:nvSpPr>
        <p:spPr>
          <a:xfrm>
            <a:off x="1493996" y="3085505"/>
            <a:ext cx="5689283" cy="336590"/>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Direct Toxicity to Amphipods Only</a:t>
            </a:r>
            <a:endParaRPr lang="en-US" sz="2100" dirty="0"/>
          </a:p>
        </p:txBody>
      </p:sp>
      <p:sp>
        <p:nvSpPr>
          <p:cNvPr id="7" name="Text 3"/>
          <p:cNvSpPr/>
          <p:nvPr/>
        </p:nvSpPr>
        <p:spPr>
          <a:xfrm>
            <a:off x="1493996" y="3551277"/>
            <a:ext cx="6856214" cy="689610"/>
          </a:xfrm>
          <a:prstGeom prst="rect">
            <a:avLst/>
          </a:prstGeom>
          <a:noFill/>
          <a:ln/>
        </p:spPr>
        <p:txBody>
          <a:bodyPr wrap="squar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Current standards are based on direct toxicity to amphipods and are assumed to be protective of others.</a:t>
            </a:r>
            <a:endParaRPr lang="en-US" sz="1650" dirty="0"/>
          </a:p>
        </p:txBody>
      </p:sp>
      <p:sp>
        <p:nvSpPr>
          <p:cNvPr id="8" name="Shape 4"/>
          <p:cNvSpPr/>
          <p:nvPr/>
        </p:nvSpPr>
        <p:spPr>
          <a:xfrm>
            <a:off x="793790" y="4671774"/>
            <a:ext cx="484823" cy="484823"/>
          </a:xfrm>
          <a:prstGeom prst="roundRect">
            <a:avLst>
              <a:gd name="adj" fmla="val 18667"/>
            </a:avLst>
          </a:prstGeom>
          <a:solidFill>
            <a:srgbClr val="D6F5EE"/>
          </a:solidFill>
          <a:ln w="7620">
            <a:solidFill>
              <a:srgbClr val="BCDBD4"/>
            </a:solidFill>
            <a:prstDash val="solid"/>
          </a:ln>
        </p:spPr>
      </p:sp>
      <p:pic>
        <p:nvPicPr>
          <p:cNvPr id="9" name="Image 2" descr="preencoded.png">    </p:cNvPr>
          <p:cNvPicPr>
            <a:picLocks noChangeAspect="1"/>
          </p:cNvPicPr>
          <p:nvPr/>
        </p:nvPicPr>
        <p:blipFill>
          <a:blip r:embed="rId3"/>
          <a:stretch>
            <a:fillRect/>
          </a:stretch>
        </p:blipFill>
        <p:spPr>
          <a:xfrm>
            <a:off x="874633" y="4712196"/>
            <a:ext cx="323136" cy="403979"/>
          </a:xfrm>
          <a:prstGeom prst="rect">
            <a:avLst/>
          </a:prstGeom>
        </p:spPr>
      </p:pic>
      <p:sp>
        <p:nvSpPr>
          <p:cNvPr id="10" name="Text 5"/>
          <p:cNvSpPr/>
          <p:nvPr/>
        </p:nvSpPr>
        <p:spPr>
          <a:xfrm>
            <a:off x="1493996" y="4745831"/>
            <a:ext cx="3505081" cy="336590"/>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Ecosystem Integrity </a:t>
            </a:r>
            <a:endParaRPr lang="en-US" sz="2100" dirty="0"/>
          </a:p>
        </p:txBody>
      </p:sp>
      <p:sp>
        <p:nvSpPr>
          <p:cNvPr id="11" name="Text 6"/>
          <p:cNvSpPr/>
          <p:nvPr/>
        </p:nvSpPr>
        <p:spPr>
          <a:xfrm>
            <a:off x="1493996" y="5211604"/>
            <a:ext cx="6856214" cy="689610"/>
          </a:xfrm>
          <a:prstGeom prst="rect">
            <a:avLst/>
          </a:prstGeom>
          <a:noFill/>
          <a:ln/>
        </p:spPr>
        <p:txBody>
          <a:bodyPr wrap="squar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True holistic protection requires ensuring the ecological health of bottom-dwelling and pelagic organisms.</a:t>
            </a:r>
            <a:endParaRPr lang="en-US" sz="1650" dirty="0"/>
          </a:p>
        </p:txBody>
      </p:sp>
      <p:sp>
        <p:nvSpPr>
          <p:cNvPr id="12" name="Shape 7"/>
          <p:cNvSpPr/>
          <p:nvPr/>
        </p:nvSpPr>
        <p:spPr>
          <a:xfrm>
            <a:off x="793790" y="6332101"/>
            <a:ext cx="484823" cy="484823"/>
          </a:xfrm>
          <a:prstGeom prst="roundRect">
            <a:avLst>
              <a:gd name="adj" fmla="val 18667"/>
            </a:avLst>
          </a:prstGeom>
          <a:solidFill>
            <a:srgbClr val="D6F5EE"/>
          </a:solidFill>
          <a:ln w="7620">
            <a:solidFill>
              <a:srgbClr val="BCDBD4"/>
            </a:solidFill>
            <a:prstDash val="solid"/>
          </a:ln>
        </p:spPr>
      </p:sp>
      <p:pic>
        <p:nvPicPr>
          <p:cNvPr id="13" name="Image 3" descr="preencoded.png">    </p:cNvPr>
          <p:cNvPicPr>
            <a:picLocks noChangeAspect="1"/>
          </p:cNvPicPr>
          <p:nvPr/>
        </p:nvPicPr>
        <p:blipFill>
          <a:blip r:embed="rId4"/>
          <a:stretch>
            <a:fillRect/>
          </a:stretch>
        </p:blipFill>
        <p:spPr>
          <a:xfrm>
            <a:off x="874633" y="6372523"/>
            <a:ext cx="323136" cy="403979"/>
          </a:xfrm>
          <a:prstGeom prst="rect">
            <a:avLst/>
          </a:prstGeom>
        </p:spPr>
      </p:pic>
      <p:sp>
        <p:nvSpPr>
          <p:cNvPr id="14" name="Text 8"/>
          <p:cNvSpPr/>
          <p:nvPr/>
        </p:nvSpPr>
        <p:spPr>
          <a:xfrm>
            <a:off x="1493996" y="6406158"/>
            <a:ext cx="3832622" cy="336590"/>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Food Pathway Toxicity</a:t>
            </a:r>
            <a:endParaRPr lang="en-US" sz="2100" dirty="0"/>
          </a:p>
        </p:txBody>
      </p:sp>
      <p:sp>
        <p:nvSpPr>
          <p:cNvPr id="15" name="Text 9"/>
          <p:cNvSpPr/>
          <p:nvPr/>
        </p:nvSpPr>
        <p:spPr>
          <a:xfrm>
            <a:off x="1493996" y="6871930"/>
            <a:ext cx="6856214" cy="689610"/>
          </a:xfrm>
          <a:prstGeom prst="rect">
            <a:avLst/>
          </a:prstGeom>
          <a:noFill/>
          <a:ln/>
        </p:spPr>
        <p:txBody>
          <a:bodyPr wrap="square" lIns="0" tIns="0" rIns="0" bIns="0" rtlCol="0" anchor="t"/>
          <a:lstStyle/>
          <a:p>
            <a:pPr algn="l" indent="0" marL="0">
              <a:lnSpc>
                <a:spcPts val="2700"/>
              </a:lnSpc>
              <a:buNone/>
            </a:pPr>
            <a:r>
              <a:rPr lang="en-US" sz="1650" dirty="0">
                <a:solidFill>
                  <a:srgbClr val="333F70"/>
                </a:solidFill>
                <a:latin typeface="Open Sans" pitchFamily="34" charset="0"/>
                <a:ea typeface="Open Sans" pitchFamily="34" charset="-122"/>
                <a:cs typeface="Open Sans" pitchFamily="34" charset="-120"/>
              </a:rPr>
              <a:t>Contaminants move through food webs, affecting fish, birds, wildlife and people that consume aquatic organisms.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23768"/>
            <a:ext cx="9709904" cy="340162"/>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Key Messages from Survey: Bioaccumulation Prevention </a:t>
            </a:r>
            <a:endParaRPr lang="en-US" sz="2100" dirty="0"/>
          </a:p>
        </p:txBody>
      </p:sp>
      <p:sp>
        <p:nvSpPr>
          <p:cNvPr id="3" name="Text 1"/>
          <p:cNvSpPr/>
          <p:nvPr/>
        </p:nvSpPr>
        <p:spPr>
          <a:xfrm>
            <a:off x="793790" y="1258729"/>
            <a:ext cx="6407944" cy="480774"/>
          </a:xfrm>
          <a:prstGeom prst="rect">
            <a:avLst/>
          </a:prstGeom>
          <a:noFill/>
          <a:ln/>
        </p:spPr>
        <p:txBody>
          <a:bodyPr wrap="none" lIns="0" tIns="0" rIns="0" bIns="0" rtlCol="0" anchor="t"/>
          <a:lstStyle/>
          <a:p>
            <a:pPr algn="ctr" indent="0" marL="0">
              <a:lnSpc>
                <a:spcPts val="3750"/>
              </a:lnSpc>
              <a:buNone/>
            </a:pPr>
            <a:r>
              <a:rPr lang="en-US" sz="3750" b="1" dirty="0">
                <a:solidFill>
                  <a:srgbClr val="000000"/>
                </a:solidFill>
                <a:latin typeface="Unbounded Bold" pitchFamily="34" charset="0"/>
                <a:ea typeface="Unbounded Bold" pitchFamily="34" charset="-122"/>
                <a:cs typeface="Unbounded Bold" pitchFamily="34" charset="-120"/>
              </a:rPr>
              <a:t>73%</a:t>
            </a:r>
            <a:endParaRPr lang="en-US" sz="3750" dirty="0"/>
          </a:p>
        </p:txBody>
      </p:sp>
      <p:sp>
        <p:nvSpPr>
          <p:cNvPr id="4" name="Text 2"/>
          <p:cNvSpPr/>
          <p:nvPr/>
        </p:nvSpPr>
        <p:spPr>
          <a:xfrm>
            <a:off x="793790" y="1966317"/>
            <a:ext cx="6407944" cy="566976"/>
          </a:xfrm>
          <a:prstGeom prst="rect">
            <a:avLst/>
          </a:prstGeom>
          <a:noFill/>
          <a:ln/>
        </p:spPr>
        <p:txBody>
          <a:bodyPr wrap="square" lIns="0" tIns="0" rIns="0" bIns="0" rtlCol="0" anchor="t"/>
          <a:lstStyle/>
          <a:p>
            <a:pPr algn="ctr" indent="0" marL="0">
              <a:lnSpc>
                <a:spcPts val="2200"/>
              </a:lnSpc>
              <a:buNone/>
            </a:pPr>
            <a:r>
              <a:rPr lang="en-US" sz="1750" b="1" dirty="0">
                <a:solidFill>
                  <a:srgbClr val="F44444"/>
                </a:solidFill>
                <a:latin typeface="Unbounded Bold" pitchFamily="34" charset="0"/>
                <a:ea typeface="Unbounded Bold" pitchFamily="34" charset="-122"/>
                <a:cs typeface="Unbounded Bold" pitchFamily="34" charset="-120"/>
              </a:rPr>
              <a:t>Current Sediment Standards are Not or Slightly Effective </a:t>
            </a:r>
            <a:endParaRPr lang="en-US" sz="1750" dirty="0"/>
          </a:p>
        </p:txBody>
      </p:sp>
      <p:pic>
        <p:nvPicPr>
          <p:cNvPr id="5" name="Image 0" descr="preencoded.png">    </p:cNvPr>
          <p:cNvPicPr>
            <a:picLocks noChangeAspect="1"/>
          </p:cNvPicPr>
          <p:nvPr/>
        </p:nvPicPr>
        <p:blipFill>
          <a:blip r:embed="rId1"/>
          <a:stretch>
            <a:fillRect/>
          </a:stretch>
        </p:blipFill>
        <p:spPr>
          <a:xfrm>
            <a:off x="1434584" y="2737366"/>
            <a:ext cx="5126355" cy="3169682"/>
          </a:xfrm>
          <a:prstGeom prst="rect">
            <a:avLst/>
          </a:prstGeom>
        </p:spPr>
      </p:pic>
      <p:sp>
        <p:nvSpPr>
          <p:cNvPr id="6" name="Text 3"/>
          <p:cNvSpPr/>
          <p:nvPr/>
        </p:nvSpPr>
        <p:spPr>
          <a:xfrm>
            <a:off x="7428548" y="1258729"/>
            <a:ext cx="6408063" cy="480774"/>
          </a:xfrm>
          <a:prstGeom prst="rect">
            <a:avLst/>
          </a:prstGeom>
          <a:noFill/>
          <a:ln/>
        </p:spPr>
        <p:txBody>
          <a:bodyPr wrap="none" lIns="0" tIns="0" rIns="0" bIns="0" rtlCol="0" anchor="t"/>
          <a:lstStyle/>
          <a:p>
            <a:pPr algn="ctr" indent="0" marL="0">
              <a:lnSpc>
                <a:spcPts val="3750"/>
              </a:lnSpc>
              <a:buNone/>
            </a:pPr>
            <a:r>
              <a:rPr lang="en-US" sz="3750" b="1" dirty="0">
                <a:solidFill>
                  <a:srgbClr val="000000"/>
                </a:solidFill>
                <a:latin typeface="Unbounded Bold" pitchFamily="34" charset="0"/>
                <a:ea typeface="Unbounded Bold" pitchFamily="34" charset="-122"/>
                <a:cs typeface="Unbounded Bold" pitchFamily="34" charset="-120"/>
              </a:rPr>
              <a:t>76.7%</a:t>
            </a:r>
            <a:endParaRPr lang="en-US" sz="3750" dirty="0"/>
          </a:p>
        </p:txBody>
      </p:sp>
      <p:sp>
        <p:nvSpPr>
          <p:cNvPr id="7" name="Text 4"/>
          <p:cNvSpPr/>
          <p:nvPr/>
        </p:nvSpPr>
        <p:spPr>
          <a:xfrm>
            <a:off x="7428548" y="1966317"/>
            <a:ext cx="6408063" cy="566976"/>
          </a:xfrm>
          <a:prstGeom prst="rect">
            <a:avLst/>
          </a:prstGeom>
          <a:noFill/>
          <a:ln/>
        </p:spPr>
        <p:txBody>
          <a:bodyPr wrap="square" lIns="0" tIns="0" rIns="0" bIns="0" rtlCol="0" anchor="t"/>
          <a:lstStyle/>
          <a:p>
            <a:pPr algn="ctr" indent="0" marL="0">
              <a:lnSpc>
                <a:spcPts val="2200"/>
              </a:lnSpc>
              <a:buNone/>
            </a:pPr>
            <a:r>
              <a:rPr lang="en-US" sz="1750" b="1" dirty="0">
                <a:solidFill>
                  <a:srgbClr val="26A688"/>
                </a:solidFill>
                <a:latin typeface="Unbounded Bold" pitchFamily="34" charset="0"/>
                <a:ea typeface="Unbounded Bold" pitchFamily="34" charset="-122"/>
                <a:cs typeface="Unbounded Bold" pitchFamily="34" charset="-120"/>
              </a:rPr>
              <a:t>Necessary in Future Matrix Sediment Standards</a:t>
            </a:r>
            <a:endParaRPr lang="en-US" sz="1750" dirty="0"/>
          </a:p>
        </p:txBody>
      </p:sp>
      <p:pic>
        <p:nvPicPr>
          <p:cNvPr id="8" name="Image 1" descr="preencoded.png">    </p:cNvPr>
          <p:cNvPicPr>
            <a:picLocks noChangeAspect="1"/>
          </p:cNvPicPr>
          <p:nvPr/>
        </p:nvPicPr>
        <p:blipFill>
          <a:blip r:embed="rId2"/>
          <a:stretch>
            <a:fillRect/>
          </a:stretch>
        </p:blipFill>
        <p:spPr>
          <a:xfrm>
            <a:off x="8069342" y="2737366"/>
            <a:ext cx="5126355" cy="3169682"/>
          </a:xfrm>
          <a:prstGeom prst="rect">
            <a:avLst/>
          </a:prstGeom>
        </p:spPr>
      </p:pic>
      <p:sp>
        <p:nvSpPr>
          <p:cNvPr id="9" name="Text 5"/>
          <p:cNvSpPr/>
          <p:nvPr/>
        </p:nvSpPr>
        <p:spPr>
          <a:xfrm>
            <a:off x="793790" y="6111121"/>
            <a:ext cx="13042821" cy="464344"/>
          </a:xfrm>
          <a:prstGeom prst="rect">
            <a:avLst/>
          </a:prstGeom>
          <a:noFill/>
          <a:ln/>
        </p:spPr>
        <p:txBody>
          <a:bodyPr wrap="square" lIns="0" tIns="0" rIns="0" bIns="0" rtlCol="0" anchor="t"/>
          <a:lstStyle/>
          <a:p>
            <a:pPr algn="l" indent="0" marL="0">
              <a:lnSpc>
                <a:spcPts val="1800"/>
              </a:lnSpc>
              <a:buNone/>
            </a:pPr>
            <a:r>
              <a:rPr lang="en-US" sz="1100" b="1" i="1" dirty="0">
                <a:solidFill>
                  <a:srgbClr val="333F70"/>
                </a:solidFill>
                <a:latin typeface="Open Sans" pitchFamily="34" charset="0"/>
                <a:ea typeface="Open Sans" pitchFamily="34" charset="-122"/>
                <a:cs typeface="Open Sans" pitchFamily="34" charset="-120"/>
              </a:rPr>
              <a:t>"The BC CSR sediment standards are not appropriate or adequate to protect upper trophic level organisms, apex predators and humans at the top of foodwebs, as these sediment standards were or are designed for the protection of low tropic level species and benthic organisms."</a:t>
            </a:r>
            <a:endParaRPr lang="en-US" sz="1100" dirty="0"/>
          </a:p>
        </p:txBody>
      </p:sp>
      <p:sp>
        <p:nvSpPr>
          <p:cNvPr id="10" name="Text 6"/>
          <p:cNvSpPr/>
          <p:nvPr/>
        </p:nvSpPr>
        <p:spPr>
          <a:xfrm>
            <a:off x="793790" y="6779538"/>
            <a:ext cx="13042821" cy="464344"/>
          </a:xfrm>
          <a:prstGeom prst="rect">
            <a:avLst/>
          </a:prstGeom>
          <a:noFill/>
          <a:ln/>
        </p:spPr>
        <p:txBody>
          <a:bodyPr wrap="square" lIns="0" tIns="0" rIns="0" bIns="0" rtlCol="0" anchor="t"/>
          <a:lstStyle/>
          <a:p>
            <a:pPr algn="l" indent="0" marL="0">
              <a:lnSpc>
                <a:spcPts val="1800"/>
              </a:lnSpc>
              <a:buNone/>
            </a:pPr>
            <a:r>
              <a:rPr lang="en-US" sz="1100" b="1" i="1" dirty="0">
                <a:solidFill>
                  <a:srgbClr val="333F70"/>
                </a:solidFill>
                <a:latin typeface="Open Sans" pitchFamily="34" charset="0"/>
                <a:ea typeface="Open Sans" pitchFamily="34" charset="-122"/>
                <a:cs typeface="Open Sans" pitchFamily="34" charset="-120"/>
              </a:rPr>
              <a:t>"True sediment COCs are not always identified as bioaccumulation is not considered at the investigation stage. This is because bioaccumulation is generally not considered with respect to standards development."</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3551"/>
          </a:xfrm>
          <a:prstGeom prst="rect">
            <a:avLst/>
          </a:prstGeom>
        </p:spPr>
      </p:pic>
      <p:sp>
        <p:nvSpPr>
          <p:cNvPr id="3" name="Text 0"/>
          <p:cNvSpPr/>
          <p:nvPr/>
        </p:nvSpPr>
        <p:spPr>
          <a:xfrm>
            <a:off x="793790" y="3317319"/>
            <a:ext cx="12618601" cy="538758"/>
          </a:xfrm>
          <a:prstGeom prst="rect">
            <a:avLst/>
          </a:prstGeom>
          <a:noFill/>
          <a:ln/>
        </p:spPr>
        <p:txBody>
          <a:bodyPr wrap="none" lIns="0" tIns="0" rIns="0" bIns="0" rtlCol="0" anchor="t"/>
          <a:lstStyle/>
          <a:p>
            <a:pPr algn="l" indent="0" marL="0">
              <a:lnSpc>
                <a:spcPts val="4200"/>
              </a:lnSpc>
              <a:buNone/>
            </a:pPr>
            <a:r>
              <a:rPr lang="en-US" sz="3350" b="1" dirty="0">
                <a:solidFill>
                  <a:srgbClr val="333F70"/>
                </a:solidFill>
                <a:latin typeface="Unbounded Bold" pitchFamily="34" charset="0"/>
                <a:ea typeface="Unbounded Bold" pitchFamily="34" charset="-122"/>
                <a:cs typeface="Unbounded Bold" pitchFamily="34" charset="-120"/>
              </a:rPr>
              <a:t>Matrix Sediment Standards (SedS) Framework</a:t>
            </a:r>
            <a:endParaRPr lang="en-US" sz="3350" dirty="0"/>
          </a:p>
        </p:txBody>
      </p:sp>
      <p:sp>
        <p:nvSpPr>
          <p:cNvPr id="4" name="Text 1"/>
          <p:cNvSpPr/>
          <p:nvPr/>
        </p:nvSpPr>
        <p:spPr>
          <a:xfrm>
            <a:off x="793790" y="4313873"/>
            <a:ext cx="4673322" cy="336590"/>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Direct Toxicity (SedS-direct)</a:t>
            </a:r>
            <a:endParaRPr lang="en-US" sz="2100" dirty="0"/>
          </a:p>
        </p:txBody>
      </p:sp>
      <p:sp>
        <p:nvSpPr>
          <p:cNvPr id="5" name="Text 2"/>
          <p:cNvSpPr/>
          <p:nvPr/>
        </p:nvSpPr>
        <p:spPr>
          <a:xfrm>
            <a:off x="793790" y="4865846"/>
            <a:ext cx="5987058" cy="344805"/>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333F70"/>
                </a:solidFill>
                <a:latin typeface="Open Sans" pitchFamily="34" charset="0"/>
                <a:ea typeface="Open Sans" pitchFamily="34" charset="-122"/>
                <a:cs typeface="Open Sans" pitchFamily="34" charset="-120"/>
              </a:rPr>
              <a:t>SedS-directECO</a:t>
            </a:r>
            <a:endParaRPr lang="en-US" sz="1650" dirty="0"/>
          </a:p>
        </p:txBody>
      </p:sp>
      <p:sp>
        <p:nvSpPr>
          <p:cNvPr id="6" name="Text 3"/>
          <p:cNvSpPr/>
          <p:nvPr/>
        </p:nvSpPr>
        <p:spPr>
          <a:xfrm>
            <a:off x="793790" y="5286018"/>
            <a:ext cx="5987058" cy="689610"/>
          </a:xfrm>
          <a:prstGeom prst="rect">
            <a:avLst/>
          </a:prstGeom>
          <a:noFill/>
          <a:ln/>
        </p:spPr>
        <p:txBody>
          <a:bodyPr wrap="square" lIns="0" tIns="0" rIns="0" bIns="0" rtlCol="0" anchor="t"/>
          <a:lstStyle/>
          <a:p>
            <a:pPr algn="l" lvl="1" marL="685800" indent="-342900">
              <a:lnSpc>
                <a:spcPts val="2700"/>
              </a:lnSpc>
              <a:buSzPct val="100000"/>
              <a:buChar char="•"/>
            </a:pPr>
            <a:r>
              <a:rPr lang="en-US" sz="1650" dirty="0">
                <a:solidFill>
                  <a:srgbClr val="333F70"/>
                </a:solidFill>
                <a:latin typeface="Open Sans" pitchFamily="34" charset="0"/>
                <a:ea typeface="Open Sans" pitchFamily="34" charset="-122"/>
                <a:cs typeface="Open Sans" pitchFamily="34" charset="-120"/>
              </a:rPr>
              <a:t>Protect aquatic organisms from direct exposure from contaminants in sediment.</a:t>
            </a:r>
            <a:endParaRPr lang="en-US" sz="1650" dirty="0"/>
          </a:p>
        </p:txBody>
      </p:sp>
      <p:sp>
        <p:nvSpPr>
          <p:cNvPr id="7" name="Text 4"/>
          <p:cNvSpPr/>
          <p:nvPr/>
        </p:nvSpPr>
        <p:spPr>
          <a:xfrm>
            <a:off x="793790" y="6050994"/>
            <a:ext cx="5987058" cy="344805"/>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333F70"/>
                </a:solidFill>
                <a:latin typeface="Open Sans" pitchFamily="34" charset="0"/>
                <a:ea typeface="Open Sans" pitchFamily="34" charset="-122"/>
                <a:cs typeface="Open Sans" pitchFamily="34" charset="-120"/>
              </a:rPr>
              <a:t>SedS-directHH</a:t>
            </a:r>
            <a:endParaRPr lang="en-US" sz="1650" dirty="0"/>
          </a:p>
        </p:txBody>
      </p:sp>
      <p:sp>
        <p:nvSpPr>
          <p:cNvPr id="8" name="Text 5"/>
          <p:cNvSpPr/>
          <p:nvPr/>
        </p:nvSpPr>
        <p:spPr>
          <a:xfrm>
            <a:off x="793790" y="6471166"/>
            <a:ext cx="5987058" cy="1034415"/>
          </a:xfrm>
          <a:prstGeom prst="rect">
            <a:avLst/>
          </a:prstGeom>
          <a:noFill/>
          <a:ln/>
        </p:spPr>
        <p:txBody>
          <a:bodyPr wrap="square" lIns="0" tIns="0" rIns="0" bIns="0" rtlCol="0" anchor="t"/>
          <a:lstStyle/>
          <a:p>
            <a:pPr algn="l" lvl="1" marL="685800" indent="-342900">
              <a:lnSpc>
                <a:spcPts val="2700"/>
              </a:lnSpc>
              <a:buSzPct val="100000"/>
              <a:buChar char="•"/>
            </a:pPr>
            <a:r>
              <a:rPr lang="en-US" sz="1650" dirty="0">
                <a:solidFill>
                  <a:srgbClr val="333F70"/>
                </a:solidFill>
                <a:latin typeface="Open Sans" pitchFamily="34" charset="0"/>
                <a:ea typeface="Open Sans" pitchFamily="34" charset="-122"/>
                <a:cs typeface="Open Sans" pitchFamily="34" charset="-120"/>
              </a:rPr>
              <a:t>Protects people from direct contact risks (e.g., incidental ingestion, dermal contact) during recreational or cultural activities.</a:t>
            </a:r>
            <a:endParaRPr lang="en-US" sz="1650" dirty="0"/>
          </a:p>
        </p:txBody>
      </p:sp>
      <p:sp>
        <p:nvSpPr>
          <p:cNvPr id="9" name="Text 6"/>
          <p:cNvSpPr/>
          <p:nvPr/>
        </p:nvSpPr>
        <p:spPr>
          <a:xfrm>
            <a:off x="7314248" y="4313873"/>
            <a:ext cx="5871805" cy="336590"/>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Food Pathway Toxicity (SedS-food)</a:t>
            </a:r>
            <a:endParaRPr lang="en-US" sz="2100" dirty="0"/>
          </a:p>
        </p:txBody>
      </p:sp>
      <p:sp>
        <p:nvSpPr>
          <p:cNvPr id="10" name="Text 7"/>
          <p:cNvSpPr/>
          <p:nvPr/>
        </p:nvSpPr>
        <p:spPr>
          <a:xfrm>
            <a:off x="7314248" y="4865846"/>
            <a:ext cx="6529864" cy="344805"/>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333F70"/>
                </a:solidFill>
                <a:latin typeface="Open Sans" pitchFamily="34" charset="0"/>
                <a:ea typeface="Open Sans" pitchFamily="34" charset="-122"/>
                <a:cs typeface="Open Sans" pitchFamily="34" charset="-120"/>
              </a:rPr>
              <a:t>SedS-foodECO</a:t>
            </a:r>
            <a:endParaRPr lang="en-US" sz="1650" dirty="0"/>
          </a:p>
        </p:txBody>
      </p:sp>
      <p:sp>
        <p:nvSpPr>
          <p:cNvPr id="11" name="Text 8"/>
          <p:cNvSpPr/>
          <p:nvPr/>
        </p:nvSpPr>
        <p:spPr>
          <a:xfrm>
            <a:off x="7314248" y="5286018"/>
            <a:ext cx="6529864" cy="1034415"/>
          </a:xfrm>
          <a:prstGeom prst="rect">
            <a:avLst/>
          </a:prstGeom>
          <a:noFill/>
          <a:ln/>
        </p:spPr>
        <p:txBody>
          <a:bodyPr wrap="square" lIns="0" tIns="0" rIns="0" bIns="0" rtlCol="0" anchor="t"/>
          <a:lstStyle/>
          <a:p>
            <a:pPr algn="l" lvl="1" marL="685800" indent="-342900">
              <a:lnSpc>
                <a:spcPts val="2700"/>
              </a:lnSpc>
              <a:buSzPct val="100000"/>
              <a:buChar char="•"/>
            </a:pPr>
            <a:r>
              <a:rPr lang="en-US" sz="1650" dirty="0">
                <a:solidFill>
                  <a:srgbClr val="333F70"/>
                </a:solidFill>
                <a:latin typeface="Open Sans" pitchFamily="34" charset="0"/>
                <a:ea typeface="Open Sans" pitchFamily="34" charset="-122"/>
                <a:cs typeface="Open Sans" pitchFamily="34" charset="-120"/>
              </a:rPr>
              <a:t>Protects piscivorous wildlife (e.g., otters, eagles, orcas) from the bioaccumulation and biomagnification of contaminants through the food chain.</a:t>
            </a:r>
            <a:endParaRPr lang="en-US" sz="1650" dirty="0"/>
          </a:p>
        </p:txBody>
      </p:sp>
      <p:sp>
        <p:nvSpPr>
          <p:cNvPr id="12" name="Text 9"/>
          <p:cNvSpPr/>
          <p:nvPr/>
        </p:nvSpPr>
        <p:spPr>
          <a:xfrm>
            <a:off x="7314248" y="6395799"/>
            <a:ext cx="6529864" cy="344805"/>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333F70"/>
                </a:solidFill>
                <a:latin typeface="Open Sans" pitchFamily="34" charset="0"/>
                <a:ea typeface="Open Sans" pitchFamily="34" charset="-122"/>
                <a:cs typeface="Open Sans" pitchFamily="34" charset="-120"/>
              </a:rPr>
              <a:t>SedS-foodHH</a:t>
            </a:r>
            <a:endParaRPr lang="en-US" sz="1650" dirty="0"/>
          </a:p>
        </p:txBody>
      </p:sp>
      <p:sp>
        <p:nvSpPr>
          <p:cNvPr id="13" name="Text 10"/>
          <p:cNvSpPr/>
          <p:nvPr/>
        </p:nvSpPr>
        <p:spPr>
          <a:xfrm>
            <a:off x="7314248" y="6815971"/>
            <a:ext cx="6529864" cy="689610"/>
          </a:xfrm>
          <a:prstGeom prst="rect">
            <a:avLst/>
          </a:prstGeom>
          <a:noFill/>
          <a:ln/>
        </p:spPr>
        <p:txBody>
          <a:bodyPr wrap="square" lIns="0" tIns="0" rIns="0" bIns="0" rtlCol="0" anchor="t"/>
          <a:lstStyle/>
          <a:p>
            <a:pPr algn="l" lvl="1" marL="685800" indent="-342900">
              <a:lnSpc>
                <a:spcPts val="2700"/>
              </a:lnSpc>
              <a:buSzPct val="100000"/>
              <a:buChar char="•"/>
            </a:pPr>
            <a:r>
              <a:rPr lang="en-US" sz="1650" dirty="0">
                <a:solidFill>
                  <a:srgbClr val="333F70"/>
                </a:solidFill>
                <a:latin typeface="Open Sans" pitchFamily="34" charset="0"/>
                <a:ea typeface="Open Sans" pitchFamily="34" charset="-122"/>
                <a:cs typeface="Open Sans" pitchFamily="34" charset="-120"/>
              </a:rPr>
              <a:t>Protects human consumers of fish, shellfish, and other aquatic foods.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52237"/>
            <a:ext cx="11956137" cy="510302"/>
          </a:xfrm>
          <a:prstGeom prst="rect">
            <a:avLst/>
          </a:prstGeom>
          <a:noFill/>
          <a:ln/>
        </p:spPr>
        <p:txBody>
          <a:bodyPr wrap="none" lIns="0" tIns="0" rIns="0" bIns="0" rtlCol="0" anchor="t"/>
          <a:lstStyle/>
          <a:p>
            <a:pPr algn="l" indent="0" marL="0">
              <a:lnSpc>
                <a:spcPts val="4000"/>
              </a:lnSpc>
              <a:buNone/>
            </a:pPr>
            <a:r>
              <a:rPr lang="en-US" sz="3200" b="1" dirty="0">
                <a:solidFill>
                  <a:srgbClr val="333F70"/>
                </a:solidFill>
                <a:latin typeface="Unbounded Bold" pitchFamily="34" charset="0"/>
                <a:ea typeface="Unbounded Bold" pitchFamily="34" charset="-122"/>
                <a:cs typeface="Unbounded Bold" pitchFamily="34" charset="-120"/>
              </a:rPr>
              <a:t>Matrix Sediment Standards (SedS) Framework</a:t>
            </a:r>
            <a:endParaRPr lang="en-US" sz="3200" dirty="0"/>
          </a:p>
        </p:txBody>
      </p:sp>
      <p:pic>
        <p:nvPicPr>
          <p:cNvPr id="3" name="Image 0" descr="preencoded.png">    </p:cNvPr>
          <p:cNvPicPr>
            <a:picLocks noChangeAspect="1"/>
          </p:cNvPicPr>
          <p:nvPr/>
        </p:nvPicPr>
        <p:blipFill>
          <a:blip r:embed="rId1"/>
          <a:stretch>
            <a:fillRect/>
          </a:stretch>
        </p:blipFill>
        <p:spPr>
          <a:xfrm>
            <a:off x="1335762" y="1492091"/>
            <a:ext cx="11958757" cy="5985272"/>
          </a:xfrm>
          <a:prstGeom prst="rect">
            <a:avLst/>
          </a:prstGeom>
        </p:spPr>
      </p:pic>
      <p:sp>
        <p:nvSpPr>
          <p:cNvPr id="4" name="Text 1"/>
          <p:cNvSpPr/>
          <p:nvPr/>
        </p:nvSpPr>
        <p:spPr>
          <a:xfrm>
            <a:off x="1468002" y="3985954"/>
            <a:ext cx="2169064" cy="809386"/>
          </a:xfrm>
          <a:prstGeom prst="rect">
            <a:avLst/>
          </a:prstGeom>
          <a:noFill/>
          <a:ln/>
        </p:spPr>
        <p:txBody>
          <a:bodyPr wrap="square" lIns="0" tIns="0" rIns="0" bIns="0" rtlCol="0" anchor="t"/>
          <a:lstStyle/>
          <a:p>
            <a:pPr algn="ctr" indent="0" marL="0">
              <a:lnSpc>
                <a:spcPts val="2000"/>
              </a:lnSpc>
              <a:buNone/>
            </a:pPr>
            <a:r>
              <a:rPr lang="en-US" sz="1600" b="1" dirty="0">
                <a:solidFill>
                  <a:srgbClr val="1F7135"/>
                </a:solidFill>
                <a:latin typeface="Unbounded Bold" pitchFamily="34" charset="0"/>
                <a:ea typeface="Unbounded Bold" pitchFamily="34" charset="-122"/>
                <a:cs typeface="Unbounded Bold" pitchFamily="34" charset="-120"/>
              </a:rPr>
              <a:t>Ecological Health</a:t>
            </a:r>
            <a:endParaRPr lang="en-US" sz="1600" dirty="0"/>
          </a:p>
        </p:txBody>
      </p:sp>
      <p:sp>
        <p:nvSpPr>
          <p:cNvPr id="5" name="Text 2"/>
          <p:cNvSpPr/>
          <p:nvPr/>
        </p:nvSpPr>
        <p:spPr>
          <a:xfrm>
            <a:off x="5845142" y="7085177"/>
            <a:ext cx="3015409" cy="809386"/>
          </a:xfrm>
          <a:prstGeom prst="rect">
            <a:avLst/>
          </a:prstGeom>
          <a:noFill/>
          <a:ln/>
        </p:spPr>
        <p:txBody>
          <a:bodyPr wrap="square" lIns="0" tIns="0" rIns="0" bIns="0" rtlCol="0" anchor="t"/>
          <a:lstStyle/>
          <a:p>
            <a:pPr algn="ctr" indent="0" marL="0">
              <a:lnSpc>
                <a:spcPts val="2000"/>
              </a:lnSpc>
              <a:buNone/>
            </a:pPr>
            <a:r>
              <a:rPr lang="en-US" sz="1600" b="1" dirty="0">
                <a:solidFill>
                  <a:srgbClr val="204C8E"/>
                </a:solidFill>
                <a:latin typeface="Unbounded Bold" pitchFamily="34" charset="0"/>
                <a:ea typeface="Unbounded Bold" pitchFamily="34" charset="-122"/>
                <a:cs typeface="Unbounded Bold" pitchFamily="34" charset="-120"/>
              </a:rPr>
              <a:t>Food Pathway Toxicity</a:t>
            </a:r>
            <a:endParaRPr lang="en-US" sz="1600" dirty="0"/>
          </a:p>
        </p:txBody>
      </p:sp>
      <p:sp>
        <p:nvSpPr>
          <p:cNvPr id="6" name="Text 3"/>
          <p:cNvSpPr/>
          <p:nvPr/>
        </p:nvSpPr>
        <p:spPr>
          <a:xfrm>
            <a:off x="11374948" y="3985954"/>
            <a:ext cx="1541678" cy="809386"/>
          </a:xfrm>
          <a:prstGeom prst="rect">
            <a:avLst/>
          </a:prstGeom>
          <a:noFill/>
          <a:ln/>
        </p:spPr>
        <p:txBody>
          <a:bodyPr wrap="square" lIns="0" tIns="0" rIns="0" bIns="0" rtlCol="0" anchor="t"/>
          <a:lstStyle/>
          <a:p>
            <a:pPr algn="ctr" indent="0" marL="0">
              <a:lnSpc>
                <a:spcPts val="2000"/>
              </a:lnSpc>
              <a:buNone/>
            </a:pPr>
            <a:r>
              <a:rPr lang="en-US" sz="1600" b="1" dirty="0">
                <a:solidFill>
                  <a:srgbClr val="5E98F1"/>
                </a:solidFill>
                <a:latin typeface="Unbounded Bold" pitchFamily="34" charset="0"/>
                <a:ea typeface="Unbounded Bold" pitchFamily="34" charset="-122"/>
                <a:cs typeface="Unbounded Bold" pitchFamily="34" charset="-120"/>
              </a:rPr>
              <a:t>Human Health</a:t>
            </a:r>
            <a:endParaRPr lang="en-US" sz="1600" dirty="0"/>
          </a:p>
        </p:txBody>
      </p:sp>
      <p:sp>
        <p:nvSpPr>
          <p:cNvPr id="7" name="Text 4"/>
          <p:cNvSpPr/>
          <p:nvPr/>
        </p:nvSpPr>
        <p:spPr>
          <a:xfrm>
            <a:off x="5858956" y="1490785"/>
            <a:ext cx="2984236" cy="809385"/>
          </a:xfrm>
          <a:prstGeom prst="rect">
            <a:avLst/>
          </a:prstGeom>
          <a:noFill/>
          <a:ln/>
        </p:spPr>
        <p:txBody>
          <a:bodyPr wrap="square" lIns="0" tIns="0" rIns="0" bIns="0" rtlCol="0" anchor="t"/>
          <a:lstStyle/>
          <a:p>
            <a:pPr algn="ctr" indent="0" marL="0">
              <a:lnSpc>
                <a:spcPts val="2000"/>
              </a:lnSpc>
              <a:buNone/>
            </a:pPr>
            <a:r>
              <a:rPr lang="en-US" sz="1600" b="1" dirty="0">
                <a:solidFill>
                  <a:srgbClr val="204C8E"/>
                </a:solidFill>
                <a:latin typeface="Unbounded Bold" pitchFamily="34" charset="0"/>
                <a:ea typeface="Unbounded Bold" pitchFamily="34" charset="-122"/>
                <a:cs typeface="Unbounded Bold" pitchFamily="34" charset="-120"/>
              </a:rPr>
              <a:t>Direct Toxicity Exposure</a:t>
            </a:r>
            <a:endParaRPr lang="en-US" sz="1600" dirty="0"/>
          </a:p>
        </p:txBody>
      </p:sp>
      <p:sp>
        <p:nvSpPr>
          <p:cNvPr id="8" name="Text 5"/>
          <p:cNvSpPr/>
          <p:nvPr/>
        </p:nvSpPr>
        <p:spPr>
          <a:xfrm>
            <a:off x="5097917" y="5975818"/>
            <a:ext cx="1483438" cy="286720"/>
          </a:xfrm>
          <a:prstGeom prst="rect">
            <a:avLst/>
          </a:prstGeom>
          <a:noFill/>
          <a:ln/>
        </p:spPr>
        <p:txBody>
          <a:bodyPr wrap="none" lIns="0" tIns="0" rIns="0" bIns="0" rtlCol="0" anchor="t"/>
          <a:lstStyle/>
          <a:p>
            <a:pPr algn="ctr" indent="0" marL="0">
              <a:lnSpc>
                <a:spcPts val="1350"/>
              </a:lnSpc>
              <a:buNone/>
            </a:pPr>
            <a:r>
              <a:rPr lang="en-US" sz="1050" b="1" dirty="0">
                <a:solidFill>
                  <a:srgbClr val="333F70"/>
                </a:solidFill>
                <a:latin typeface="Open Sans Bold" pitchFamily="34" charset="0"/>
                <a:ea typeface="Open Sans Bold" pitchFamily="34" charset="-122"/>
                <a:cs typeface="Open Sans Bold" pitchFamily="34" charset="-120"/>
              </a:rPr>
              <a:t>SedS-foodECO</a:t>
            </a:r>
            <a:endParaRPr lang="en-US" sz="1050" dirty="0"/>
          </a:p>
        </p:txBody>
      </p:sp>
      <p:pic>
        <p:nvPicPr>
          <p:cNvPr id="9" name="Image 1" descr="preencoded.png">    </p:cNvPr>
          <p:cNvPicPr>
            <a:picLocks noChangeAspect="1"/>
          </p:cNvPicPr>
          <p:nvPr/>
        </p:nvPicPr>
        <p:blipFill>
          <a:blip r:embed="rId2"/>
          <a:stretch>
            <a:fillRect/>
          </a:stretch>
        </p:blipFill>
        <p:spPr>
          <a:xfrm>
            <a:off x="5602290" y="4913687"/>
            <a:ext cx="334506" cy="334507"/>
          </a:xfrm>
          <a:prstGeom prst="rect">
            <a:avLst/>
          </a:prstGeom>
        </p:spPr>
      </p:pic>
      <p:sp>
        <p:nvSpPr>
          <p:cNvPr id="10" name="Text 6"/>
          <p:cNvSpPr/>
          <p:nvPr/>
        </p:nvSpPr>
        <p:spPr>
          <a:xfrm>
            <a:off x="8313619" y="5987765"/>
            <a:ext cx="1383945" cy="286720"/>
          </a:xfrm>
          <a:prstGeom prst="rect">
            <a:avLst/>
          </a:prstGeom>
          <a:noFill/>
          <a:ln/>
        </p:spPr>
        <p:txBody>
          <a:bodyPr wrap="none" lIns="0" tIns="0" rIns="0" bIns="0" rtlCol="0" anchor="t"/>
          <a:lstStyle/>
          <a:p>
            <a:pPr algn="ctr" indent="0" marL="0">
              <a:lnSpc>
                <a:spcPts val="1350"/>
              </a:lnSpc>
              <a:buNone/>
            </a:pPr>
            <a:r>
              <a:rPr lang="en-US" sz="1050" b="1" dirty="0">
                <a:solidFill>
                  <a:srgbClr val="333F70"/>
                </a:solidFill>
                <a:latin typeface="Open Sans Bold" pitchFamily="34" charset="0"/>
                <a:ea typeface="Open Sans Bold" pitchFamily="34" charset="-122"/>
                <a:cs typeface="Open Sans Bold" pitchFamily="34" charset="-120"/>
              </a:rPr>
              <a:t>SedS-foodHH</a:t>
            </a:r>
            <a:endParaRPr lang="en-US" sz="1050" dirty="0"/>
          </a:p>
        </p:txBody>
      </p:sp>
      <p:pic>
        <p:nvPicPr>
          <p:cNvPr id="11" name="Image 2" descr="preencoded.png">    </p:cNvPr>
          <p:cNvPicPr>
            <a:picLocks noChangeAspect="1"/>
          </p:cNvPicPr>
          <p:nvPr/>
        </p:nvPicPr>
        <p:blipFill>
          <a:blip r:embed="rId3"/>
          <a:stretch>
            <a:fillRect/>
          </a:stretch>
        </p:blipFill>
        <p:spPr>
          <a:xfrm>
            <a:off x="8838339" y="4920780"/>
            <a:ext cx="334506" cy="334507"/>
          </a:xfrm>
          <a:prstGeom prst="rect">
            <a:avLst/>
          </a:prstGeom>
        </p:spPr>
      </p:pic>
      <p:sp>
        <p:nvSpPr>
          <p:cNvPr id="12" name="Text 7"/>
          <p:cNvSpPr/>
          <p:nvPr/>
        </p:nvSpPr>
        <p:spPr>
          <a:xfrm>
            <a:off x="8241193" y="3561848"/>
            <a:ext cx="1528611" cy="286720"/>
          </a:xfrm>
          <a:prstGeom prst="rect">
            <a:avLst/>
          </a:prstGeom>
          <a:noFill/>
          <a:ln/>
        </p:spPr>
        <p:txBody>
          <a:bodyPr wrap="none" lIns="0" tIns="0" rIns="0" bIns="0" rtlCol="0" anchor="t"/>
          <a:lstStyle/>
          <a:p>
            <a:pPr algn="ctr" indent="0" marL="0">
              <a:lnSpc>
                <a:spcPts val="1350"/>
              </a:lnSpc>
              <a:buNone/>
            </a:pPr>
            <a:r>
              <a:rPr lang="en-US" sz="1050" b="1" dirty="0">
                <a:solidFill>
                  <a:srgbClr val="333F70"/>
                </a:solidFill>
                <a:latin typeface="Open Sans Bold" pitchFamily="34" charset="0"/>
                <a:ea typeface="Open Sans Bold" pitchFamily="34" charset="-122"/>
                <a:cs typeface="Open Sans Bold" pitchFamily="34" charset="-120"/>
              </a:rPr>
              <a:t>SedS-directHH</a:t>
            </a:r>
            <a:endParaRPr lang="en-US" sz="1050" dirty="0"/>
          </a:p>
        </p:txBody>
      </p:sp>
      <p:pic>
        <p:nvPicPr>
          <p:cNvPr id="13" name="Image 3" descr="preencoded.png">    </p:cNvPr>
          <p:cNvPicPr>
            <a:picLocks noChangeAspect="1"/>
          </p:cNvPicPr>
          <p:nvPr/>
        </p:nvPicPr>
        <p:blipFill>
          <a:blip r:embed="rId4"/>
          <a:stretch>
            <a:fillRect/>
          </a:stretch>
        </p:blipFill>
        <p:spPr>
          <a:xfrm>
            <a:off x="8838339" y="2710649"/>
            <a:ext cx="334506" cy="334506"/>
          </a:xfrm>
          <a:prstGeom prst="rect">
            <a:avLst/>
          </a:prstGeom>
        </p:spPr>
      </p:pic>
      <p:sp>
        <p:nvSpPr>
          <p:cNvPr id="14" name="Text 8"/>
          <p:cNvSpPr/>
          <p:nvPr/>
        </p:nvSpPr>
        <p:spPr>
          <a:xfrm>
            <a:off x="4953810" y="3561848"/>
            <a:ext cx="1628291" cy="286720"/>
          </a:xfrm>
          <a:prstGeom prst="rect">
            <a:avLst/>
          </a:prstGeom>
          <a:noFill/>
          <a:ln/>
        </p:spPr>
        <p:txBody>
          <a:bodyPr wrap="none" lIns="0" tIns="0" rIns="0" bIns="0" rtlCol="0" anchor="t"/>
          <a:lstStyle/>
          <a:p>
            <a:pPr algn="ctr" indent="0" marL="0">
              <a:lnSpc>
                <a:spcPts val="1350"/>
              </a:lnSpc>
              <a:buNone/>
            </a:pPr>
            <a:r>
              <a:rPr lang="en-US" sz="1050" b="1" dirty="0">
                <a:solidFill>
                  <a:srgbClr val="333F70"/>
                </a:solidFill>
                <a:latin typeface="Open Sans Bold" pitchFamily="34" charset="0"/>
                <a:ea typeface="Open Sans Bold" pitchFamily="34" charset="-122"/>
                <a:cs typeface="Open Sans Bold" pitchFamily="34" charset="-120"/>
              </a:rPr>
              <a:t>SedS-directECO</a:t>
            </a:r>
            <a:endParaRPr lang="en-US" sz="1050" dirty="0"/>
          </a:p>
        </p:txBody>
      </p:sp>
      <p:pic>
        <p:nvPicPr>
          <p:cNvPr id="15" name="Image 4" descr="preencoded.png">    </p:cNvPr>
          <p:cNvPicPr>
            <a:picLocks noChangeAspect="1"/>
          </p:cNvPicPr>
          <p:nvPr/>
        </p:nvPicPr>
        <p:blipFill>
          <a:blip r:embed="rId5"/>
          <a:stretch>
            <a:fillRect/>
          </a:stretch>
        </p:blipFill>
        <p:spPr>
          <a:xfrm>
            <a:off x="5600796" y="2710649"/>
            <a:ext cx="334506" cy="3345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09399"/>
            <a:ext cx="7556421" cy="921544"/>
          </a:xfrm>
          <a:prstGeom prst="rect">
            <a:avLst/>
          </a:prstGeom>
          <a:noFill/>
          <a:ln/>
        </p:spPr>
        <p:txBody>
          <a:bodyPr wrap="square" lIns="0" tIns="0" rIns="0" bIns="0" rtlCol="0" anchor="t"/>
          <a:lstStyle/>
          <a:p>
            <a:pPr algn="l" indent="0" marL="0">
              <a:lnSpc>
                <a:spcPts val="3600"/>
              </a:lnSpc>
              <a:buNone/>
            </a:pPr>
            <a:r>
              <a:rPr lang="en-US" sz="2900" b="1" dirty="0">
                <a:solidFill>
                  <a:srgbClr val="333F70"/>
                </a:solidFill>
                <a:latin typeface="Unbounded Bold" pitchFamily="34" charset="0"/>
                <a:ea typeface="Unbounded Bold" pitchFamily="34" charset="-122"/>
                <a:cs typeface="Unbounded Bold" pitchFamily="34" charset="-120"/>
              </a:rPr>
              <a:t>Integrating Advanced Science for Standards Derivation</a:t>
            </a:r>
            <a:endParaRPr lang="en-US" sz="2900" dirty="0"/>
          </a:p>
        </p:txBody>
      </p:sp>
      <p:sp>
        <p:nvSpPr>
          <p:cNvPr id="4" name="Shape 1"/>
          <p:cNvSpPr/>
          <p:nvPr/>
        </p:nvSpPr>
        <p:spPr>
          <a:xfrm>
            <a:off x="793790" y="2052042"/>
            <a:ext cx="3704511" cy="1802130"/>
          </a:xfrm>
          <a:prstGeom prst="roundRect">
            <a:avLst>
              <a:gd name="adj" fmla="val 3436"/>
            </a:avLst>
          </a:prstGeom>
          <a:solidFill>
            <a:srgbClr val="D6F5EE"/>
          </a:solidFill>
          <a:ln w="7620">
            <a:solidFill>
              <a:srgbClr val="BCDBD4"/>
            </a:solidFill>
            <a:prstDash val="solid"/>
          </a:ln>
        </p:spPr>
      </p:sp>
      <p:sp>
        <p:nvSpPr>
          <p:cNvPr id="5" name="Text 2"/>
          <p:cNvSpPr/>
          <p:nvPr/>
        </p:nvSpPr>
        <p:spPr>
          <a:xfrm>
            <a:off x="948809" y="2207062"/>
            <a:ext cx="3394472" cy="460772"/>
          </a:xfrm>
          <a:prstGeom prst="rect">
            <a:avLst/>
          </a:prstGeom>
          <a:noFill/>
          <a:ln/>
        </p:spPr>
        <p:txBody>
          <a:bodyPr wrap="squar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Species Sensitivity Distributions (SSDs)</a:t>
            </a:r>
            <a:endParaRPr lang="en-US" sz="1450" dirty="0"/>
          </a:p>
        </p:txBody>
      </p:sp>
      <p:sp>
        <p:nvSpPr>
          <p:cNvPr id="6" name="Text 3"/>
          <p:cNvSpPr/>
          <p:nvPr/>
        </p:nvSpPr>
        <p:spPr>
          <a:xfrm>
            <a:off x="948809" y="2756178"/>
            <a:ext cx="3394472" cy="942975"/>
          </a:xfrm>
          <a:prstGeom prst="rect">
            <a:avLst/>
          </a:prstGeom>
          <a:noFill/>
          <a:ln/>
        </p:spPr>
        <p:txBody>
          <a:bodyPr wrap="squar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Statistical models estimating the concentration that protects a certain percentage of species, accounting for variability in responses to contaminants.</a:t>
            </a:r>
            <a:endParaRPr lang="en-US" sz="1150" dirty="0"/>
          </a:p>
        </p:txBody>
      </p:sp>
      <p:sp>
        <p:nvSpPr>
          <p:cNvPr id="7" name="Shape 4"/>
          <p:cNvSpPr/>
          <p:nvPr/>
        </p:nvSpPr>
        <p:spPr>
          <a:xfrm>
            <a:off x="4645700" y="2052042"/>
            <a:ext cx="3704511" cy="1802130"/>
          </a:xfrm>
          <a:prstGeom prst="roundRect">
            <a:avLst>
              <a:gd name="adj" fmla="val 3436"/>
            </a:avLst>
          </a:prstGeom>
          <a:solidFill>
            <a:srgbClr val="D6F5EE"/>
          </a:solidFill>
          <a:ln w="7620">
            <a:solidFill>
              <a:srgbClr val="BCDBD4"/>
            </a:solidFill>
            <a:prstDash val="solid"/>
          </a:ln>
        </p:spPr>
      </p:sp>
      <p:sp>
        <p:nvSpPr>
          <p:cNvPr id="8" name="Text 5"/>
          <p:cNvSpPr/>
          <p:nvPr/>
        </p:nvSpPr>
        <p:spPr>
          <a:xfrm>
            <a:off x="4800719" y="2207062"/>
            <a:ext cx="3394472" cy="691158"/>
          </a:xfrm>
          <a:prstGeom prst="rect">
            <a:avLst/>
          </a:prstGeom>
          <a:noFill/>
          <a:ln/>
        </p:spPr>
        <p:txBody>
          <a:bodyPr wrap="squar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Biota-Sediment Accumulation Factors (BSAFs)</a:t>
            </a:r>
            <a:endParaRPr lang="en-US" sz="1450" dirty="0"/>
          </a:p>
        </p:txBody>
      </p:sp>
      <p:sp>
        <p:nvSpPr>
          <p:cNvPr id="9" name="Text 6"/>
          <p:cNvSpPr/>
          <p:nvPr/>
        </p:nvSpPr>
        <p:spPr>
          <a:xfrm>
            <a:off x="4800719" y="2986564"/>
            <a:ext cx="3394472" cy="707231"/>
          </a:xfrm>
          <a:prstGeom prst="rect">
            <a:avLst/>
          </a:prstGeom>
          <a:noFill/>
          <a:ln/>
        </p:spPr>
        <p:txBody>
          <a:bodyPr wrap="squar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Ratios indicating how readily contaminants move from sediment into organisms, quantifying the transfer between environmental compartments.</a:t>
            </a:r>
            <a:endParaRPr lang="en-US" sz="1150" dirty="0"/>
          </a:p>
        </p:txBody>
      </p:sp>
      <p:sp>
        <p:nvSpPr>
          <p:cNvPr id="10" name="Shape 7"/>
          <p:cNvSpPr/>
          <p:nvPr/>
        </p:nvSpPr>
        <p:spPr>
          <a:xfrm>
            <a:off x="793790" y="4001572"/>
            <a:ext cx="3704511" cy="2268260"/>
          </a:xfrm>
          <a:prstGeom prst="roundRect">
            <a:avLst>
              <a:gd name="adj" fmla="val 2730"/>
            </a:avLst>
          </a:prstGeom>
          <a:solidFill>
            <a:srgbClr val="D6F5EE"/>
          </a:solidFill>
          <a:ln w="7620">
            <a:solidFill>
              <a:srgbClr val="BCDBD4"/>
            </a:solidFill>
            <a:prstDash val="solid"/>
          </a:ln>
        </p:spPr>
      </p:sp>
      <p:sp>
        <p:nvSpPr>
          <p:cNvPr id="11" name="Text 8"/>
          <p:cNvSpPr/>
          <p:nvPr/>
        </p:nvSpPr>
        <p:spPr>
          <a:xfrm>
            <a:off x="948809" y="4156591"/>
            <a:ext cx="3009186" cy="230386"/>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Food-Web Models (FWMs)</a:t>
            </a:r>
            <a:endParaRPr lang="en-US" sz="1450" dirty="0"/>
          </a:p>
        </p:txBody>
      </p:sp>
      <p:sp>
        <p:nvSpPr>
          <p:cNvPr id="12" name="Text 9"/>
          <p:cNvSpPr/>
          <p:nvPr/>
        </p:nvSpPr>
        <p:spPr>
          <a:xfrm>
            <a:off x="948809" y="4475321"/>
            <a:ext cx="3394472" cy="942975"/>
          </a:xfrm>
          <a:prstGeom prst="rect">
            <a:avLst/>
          </a:prstGeom>
          <a:noFill/>
          <a:ln/>
        </p:spPr>
        <p:txBody>
          <a:bodyPr wrap="squar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Complex simulations of contaminant transfer and biomagnification through entire ecosystems, providing comprehensive views of exposure pathways.</a:t>
            </a:r>
            <a:endParaRPr lang="en-US" sz="1150" dirty="0"/>
          </a:p>
        </p:txBody>
      </p:sp>
      <p:sp>
        <p:nvSpPr>
          <p:cNvPr id="13" name="Shape 10"/>
          <p:cNvSpPr/>
          <p:nvPr/>
        </p:nvSpPr>
        <p:spPr>
          <a:xfrm>
            <a:off x="4645700" y="4001572"/>
            <a:ext cx="3704511" cy="2268260"/>
          </a:xfrm>
          <a:prstGeom prst="roundRect">
            <a:avLst>
              <a:gd name="adj" fmla="val 2730"/>
            </a:avLst>
          </a:prstGeom>
          <a:solidFill>
            <a:srgbClr val="D6F5EE"/>
          </a:solidFill>
          <a:ln w="7620">
            <a:solidFill>
              <a:srgbClr val="BCDBD4"/>
            </a:solidFill>
            <a:prstDash val="solid"/>
          </a:ln>
        </p:spPr>
      </p:sp>
      <p:sp>
        <p:nvSpPr>
          <p:cNvPr id="14" name="Text 11"/>
          <p:cNvSpPr/>
          <p:nvPr/>
        </p:nvSpPr>
        <p:spPr>
          <a:xfrm>
            <a:off x="4800719" y="4156591"/>
            <a:ext cx="3394472" cy="691158"/>
          </a:xfrm>
          <a:prstGeom prst="rect">
            <a:avLst/>
          </a:prstGeom>
          <a:noFill/>
          <a:ln/>
        </p:spPr>
        <p:txBody>
          <a:bodyPr wrap="squar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Bioaccumulation Based Sediment Guideline Values (BBSGV)</a:t>
            </a:r>
            <a:endParaRPr lang="en-US" sz="1450" dirty="0"/>
          </a:p>
        </p:txBody>
      </p:sp>
      <p:sp>
        <p:nvSpPr>
          <p:cNvPr id="15" name="Text 12"/>
          <p:cNvSpPr/>
          <p:nvPr/>
        </p:nvSpPr>
        <p:spPr>
          <a:xfrm>
            <a:off x="4800719" y="4936093"/>
            <a:ext cx="3394472" cy="1178719"/>
          </a:xfrm>
          <a:prstGeom prst="rect">
            <a:avLst/>
          </a:prstGeom>
          <a:noFill/>
          <a:ln/>
        </p:spPr>
        <p:txBody>
          <a:bodyPr wrap="squar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Risk-based estimates that are protective of the food exposure pathway. They use Acceptable Daily Intake for receptors and bioaccumulation factors, ensuring protection for humans and wildlife consuming aquatic organisms.</a:t>
            </a:r>
            <a:endParaRPr lang="en-US" sz="1150" dirty="0"/>
          </a:p>
        </p:txBody>
      </p:sp>
      <p:sp>
        <p:nvSpPr>
          <p:cNvPr id="16" name="Text 13"/>
          <p:cNvSpPr/>
          <p:nvPr/>
        </p:nvSpPr>
        <p:spPr>
          <a:xfrm>
            <a:off x="793790" y="6435685"/>
            <a:ext cx="7556421" cy="884396"/>
          </a:xfrm>
          <a:prstGeom prst="rect">
            <a:avLst/>
          </a:prstGeom>
          <a:noFill/>
          <a:ln/>
        </p:spPr>
        <p:txBody>
          <a:bodyPr wrap="square" lIns="0" tIns="0" rIns="0" bIns="0" rtlCol="0" anchor="t"/>
          <a:lstStyle/>
          <a:p>
            <a:pPr algn="l" indent="0" marL="0">
              <a:lnSpc>
                <a:spcPts val="2300"/>
              </a:lnSpc>
              <a:buNone/>
            </a:pPr>
            <a:r>
              <a:rPr lang="en-US" sz="1450" dirty="0">
                <a:solidFill>
                  <a:srgbClr val="333F70"/>
                </a:solidFill>
                <a:latin typeface="Open Sans" pitchFamily="34" charset="0"/>
                <a:ea typeface="Open Sans" pitchFamily="34" charset="-122"/>
                <a:cs typeface="Open Sans" pitchFamily="34" charset="-120"/>
              </a:rPr>
              <a:t>These tools are critical for deriving the specific values within each quadrant of the Matrix Framework. For example, SSDs are used for </a:t>
            </a:r>
            <a:pPr algn="l" indent="0" marL="0">
              <a:lnSpc>
                <a:spcPts val="2300"/>
              </a:lnSpc>
              <a:buNone/>
            </a:pPr>
            <a:r>
              <a:rPr lang="en-US" sz="1450" dirty="0">
                <a:solidFill>
                  <a:srgbClr val="333F70"/>
                </a:solidFill>
                <a:highlight>
                  <a:srgbClr val="F2F2F2"/>
                </a:highlight>
                <a:latin typeface="Consolas" pitchFamily="34" charset="0"/>
                <a:ea typeface="Consolas" pitchFamily="34" charset="-122"/>
                <a:cs typeface="Consolas" pitchFamily="34" charset="-120"/>
              </a:rPr>
              <a:t>SedS-directECO</a:t>
            </a:r>
            <a:pPr algn="l" indent="0" marL="0">
              <a:lnSpc>
                <a:spcPts val="2300"/>
              </a:lnSpc>
              <a:buNone/>
            </a:pPr>
            <a:r>
              <a:rPr lang="en-US" sz="1450" dirty="0">
                <a:solidFill>
                  <a:srgbClr val="333F70"/>
                </a:solidFill>
                <a:latin typeface="Open Sans" pitchFamily="34" charset="0"/>
                <a:ea typeface="Open Sans" pitchFamily="34" charset="-122"/>
                <a:cs typeface="Open Sans" pitchFamily="34" charset="-120"/>
              </a:rPr>
              <a:t>, while BBSGVs, BSAFs, FWMs are essential for deriving </a:t>
            </a:r>
            <a:pPr algn="l" indent="0" marL="0">
              <a:lnSpc>
                <a:spcPts val="2300"/>
              </a:lnSpc>
              <a:buNone/>
            </a:pPr>
            <a:r>
              <a:rPr lang="en-US" sz="1450" dirty="0">
                <a:solidFill>
                  <a:srgbClr val="333F70"/>
                </a:solidFill>
                <a:highlight>
                  <a:srgbClr val="F2F2F2"/>
                </a:highlight>
                <a:latin typeface="Consolas" pitchFamily="34" charset="0"/>
                <a:ea typeface="Consolas" pitchFamily="34" charset="-122"/>
                <a:cs typeface="Consolas" pitchFamily="34" charset="-120"/>
              </a:rPr>
              <a:t>SedS-food</a:t>
            </a:r>
            <a:pPr algn="l" indent="0" marL="0">
              <a:lnSpc>
                <a:spcPts val="2300"/>
              </a:lnSpc>
              <a:buNone/>
            </a:pPr>
            <a:r>
              <a:rPr lang="en-US" sz="1450" dirty="0">
                <a:solidFill>
                  <a:srgbClr val="333F70"/>
                </a:solidFill>
                <a:latin typeface="Open Sans" pitchFamily="34" charset="0"/>
                <a:ea typeface="Open Sans" pitchFamily="34" charset="-122"/>
                <a:cs typeface="Open Sans" pitchFamily="34" charset="-120"/>
              </a:rPr>
              <a:t> standards.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67583"/>
            <a:ext cx="9594533" cy="453628"/>
          </a:xfrm>
          <a:prstGeom prst="rect">
            <a:avLst/>
          </a:prstGeom>
          <a:noFill/>
          <a:ln/>
        </p:spPr>
        <p:txBody>
          <a:bodyPr wrap="none" lIns="0" tIns="0" rIns="0" bIns="0" rtlCol="0" anchor="t"/>
          <a:lstStyle/>
          <a:p>
            <a:pPr algn="l" indent="0" marL="0">
              <a:lnSpc>
                <a:spcPts val="3550"/>
              </a:lnSpc>
              <a:buNone/>
            </a:pPr>
            <a:r>
              <a:rPr lang="en-US" sz="2850" b="1" dirty="0">
                <a:solidFill>
                  <a:srgbClr val="333F70"/>
                </a:solidFill>
                <a:latin typeface="Unbounded Bold" pitchFamily="34" charset="0"/>
                <a:ea typeface="Unbounded Bold" pitchFamily="34" charset="-122"/>
                <a:cs typeface="Unbounded Bold" pitchFamily="34" charset="-120"/>
              </a:rPr>
              <a:t>Matrix Sediment Standards: Food Toxicity</a:t>
            </a:r>
            <a:endParaRPr lang="en-US" sz="2850" dirty="0"/>
          </a:p>
        </p:txBody>
      </p:sp>
      <p:sp>
        <p:nvSpPr>
          <p:cNvPr id="3" name="Text 1"/>
          <p:cNvSpPr/>
          <p:nvPr/>
        </p:nvSpPr>
        <p:spPr>
          <a:xfrm>
            <a:off x="793790" y="1506736"/>
            <a:ext cx="10750272" cy="1700808"/>
          </a:xfrm>
          <a:prstGeom prst="rect">
            <a:avLst/>
          </a:prstGeom>
          <a:noFill/>
          <a:ln/>
        </p:spPr>
        <p:txBody>
          <a:bodyPr wrap="squar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Given the potential for over-conservatism and remediation challenges, for which contaminant classes would the initial development of Matrix Sediment Standards protective of food toxicity be most scientifically defensible and practically beneficial, please rank (1 = most).</a:t>
            </a:r>
            <a:endParaRPr lang="en-US" sz="2100" dirty="0"/>
          </a:p>
        </p:txBody>
      </p:sp>
      <p:sp>
        <p:nvSpPr>
          <p:cNvPr id="4" name="Text 2"/>
          <p:cNvSpPr/>
          <p:nvPr/>
        </p:nvSpPr>
        <p:spPr>
          <a:xfrm>
            <a:off x="793790" y="3388995"/>
            <a:ext cx="10750272" cy="290274"/>
          </a:xfrm>
          <a:prstGeom prst="rect">
            <a:avLst/>
          </a:prstGeom>
          <a:noFill/>
          <a:ln/>
        </p:spPr>
        <p:txBody>
          <a:bodyPr wrap="none" lIns="0" tIns="0" rIns="0" bIns="0" rtlCol="0" anchor="t"/>
          <a:lstStyle/>
          <a:p>
            <a:pPr algn="l" indent="0" marL="0">
              <a:lnSpc>
                <a:spcPts val="2250"/>
              </a:lnSpc>
              <a:buNone/>
            </a:pPr>
            <a:r>
              <a:rPr lang="en-US" sz="1400" dirty="0">
                <a:solidFill>
                  <a:srgbClr val="F44444"/>
                </a:solidFill>
                <a:latin typeface="Open Sans" pitchFamily="34" charset="0"/>
                <a:ea typeface="Open Sans" pitchFamily="34" charset="-122"/>
                <a:cs typeface="Open Sans" pitchFamily="34" charset="-120"/>
              </a:rPr>
              <a:t>60s entry + 60s discuss results</a:t>
            </a:r>
            <a:endParaRPr lang="en-US" sz="1400" dirty="0"/>
          </a:p>
        </p:txBody>
      </p:sp>
      <p:pic>
        <p:nvPicPr>
          <p:cNvPr id="5" name="Image 0" descr="preencoded.png">    </p:cNvPr>
          <p:cNvPicPr>
            <a:picLocks noChangeAspect="1"/>
          </p:cNvPicPr>
          <p:nvPr/>
        </p:nvPicPr>
        <p:blipFill>
          <a:blip r:embed="rId1"/>
          <a:stretch>
            <a:fillRect/>
          </a:stretch>
        </p:blipFill>
        <p:spPr>
          <a:xfrm>
            <a:off x="11994356" y="1845826"/>
            <a:ext cx="1479709" cy="1476137"/>
          </a:xfrm>
          <a:prstGeom prst="rect">
            <a:avLst/>
          </a:prstGeom>
        </p:spPr>
      </p:pic>
      <p:sp>
        <p:nvSpPr>
          <p:cNvPr id="6" name="Shape 3"/>
          <p:cNvSpPr/>
          <p:nvPr/>
        </p:nvSpPr>
        <p:spPr>
          <a:xfrm>
            <a:off x="793790" y="4142899"/>
            <a:ext cx="90726" cy="90726"/>
          </a:xfrm>
          <a:prstGeom prst="roundRect">
            <a:avLst>
              <a:gd name="adj" fmla="val 503935"/>
            </a:avLst>
          </a:prstGeom>
          <a:solidFill>
            <a:srgbClr val="204C8E"/>
          </a:solidFill>
          <a:ln/>
        </p:spPr>
      </p:sp>
      <p:sp>
        <p:nvSpPr>
          <p:cNvPr id="7" name="Text 4"/>
          <p:cNvSpPr/>
          <p:nvPr/>
        </p:nvSpPr>
        <p:spPr>
          <a:xfrm>
            <a:off x="1065967" y="4046577"/>
            <a:ext cx="4390073" cy="283488"/>
          </a:xfrm>
          <a:prstGeom prst="rect">
            <a:avLst/>
          </a:prstGeom>
          <a:noFill/>
          <a:ln/>
        </p:spPr>
        <p:txBody>
          <a:bodyPr wrap="none" lIns="0" tIns="0" rIns="0" bIns="0" rtlCol="0" anchor="t"/>
          <a:lstStyle/>
          <a:p>
            <a:pPr algn="l" indent="0" marL="0">
              <a:lnSpc>
                <a:spcPts val="2200"/>
              </a:lnSpc>
              <a:buNone/>
            </a:pPr>
            <a:r>
              <a:rPr lang="en-US" sz="1750" b="1" dirty="0">
                <a:solidFill>
                  <a:srgbClr val="204C8E"/>
                </a:solidFill>
                <a:latin typeface="Unbounded Bold" pitchFamily="34" charset="0"/>
                <a:ea typeface="Unbounded Bold" pitchFamily="34" charset="-122"/>
                <a:cs typeface="Unbounded Bold" pitchFamily="34" charset="-120"/>
              </a:rPr>
              <a:t>1 - Metals known to biomagnify</a:t>
            </a:r>
            <a:endParaRPr lang="en-US" sz="1750" dirty="0"/>
          </a:p>
        </p:txBody>
      </p:sp>
      <p:sp>
        <p:nvSpPr>
          <p:cNvPr id="8" name="Shape 5"/>
          <p:cNvSpPr/>
          <p:nvPr/>
        </p:nvSpPr>
        <p:spPr>
          <a:xfrm>
            <a:off x="793790" y="4789289"/>
            <a:ext cx="90726" cy="90726"/>
          </a:xfrm>
          <a:prstGeom prst="roundRect">
            <a:avLst>
              <a:gd name="adj" fmla="val 503935"/>
            </a:avLst>
          </a:prstGeom>
          <a:solidFill>
            <a:srgbClr val="204C8E"/>
          </a:solidFill>
          <a:ln/>
        </p:spPr>
      </p:sp>
      <p:sp>
        <p:nvSpPr>
          <p:cNvPr id="9" name="Text 6"/>
          <p:cNvSpPr/>
          <p:nvPr/>
        </p:nvSpPr>
        <p:spPr>
          <a:xfrm>
            <a:off x="1065967" y="4692968"/>
            <a:ext cx="5341620" cy="283488"/>
          </a:xfrm>
          <a:prstGeom prst="rect">
            <a:avLst/>
          </a:prstGeom>
          <a:noFill/>
          <a:ln/>
        </p:spPr>
        <p:txBody>
          <a:bodyPr wrap="none" lIns="0" tIns="0" rIns="0" bIns="0" rtlCol="0" anchor="t"/>
          <a:lstStyle/>
          <a:p>
            <a:pPr algn="l" indent="0" marL="0">
              <a:lnSpc>
                <a:spcPts val="2200"/>
              </a:lnSpc>
              <a:buNone/>
            </a:pPr>
            <a:r>
              <a:rPr lang="en-US" sz="1750" b="1" dirty="0">
                <a:solidFill>
                  <a:srgbClr val="204C8E"/>
                </a:solidFill>
                <a:latin typeface="Unbounded Bold" pitchFamily="34" charset="0"/>
                <a:ea typeface="Unbounded Bold" pitchFamily="34" charset="-122"/>
                <a:cs typeface="Unbounded Bold" pitchFamily="34" charset="-120"/>
              </a:rPr>
              <a:t>2 - Polycyclic Aromatic Hydrocarbons</a:t>
            </a:r>
            <a:endParaRPr lang="en-US" sz="1750" dirty="0"/>
          </a:p>
        </p:txBody>
      </p:sp>
      <p:sp>
        <p:nvSpPr>
          <p:cNvPr id="10" name="Shape 7"/>
          <p:cNvSpPr/>
          <p:nvPr/>
        </p:nvSpPr>
        <p:spPr>
          <a:xfrm>
            <a:off x="793790" y="5435679"/>
            <a:ext cx="90726" cy="90726"/>
          </a:xfrm>
          <a:prstGeom prst="roundRect">
            <a:avLst>
              <a:gd name="adj" fmla="val 503935"/>
            </a:avLst>
          </a:prstGeom>
          <a:solidFill>
            <a:srgbClr val="204C8E"/>
          </a:solidFill>
          <a:ln/>
        </p:spPr>
      </p:sp>
      <p:sp>
        <p:nvSpPr>
          <p:cNvPr id="11" name="Text 8"/>
          <p:cNvSpPr/>
          <p:nvPr/>
        </p:nvSpPr>
        <p:spPr>
          <a:xfrm>
            <a:off x="1065967" y="5339358"/>
            <a:ext cx="4083248" cy="283488"/>
          </a:xfrm>
          <a:prstGeom prst="rect">
            <a:avLst/>
          </a:prstGeom>
          <a:noFill/>
          <a:ln/>
        </p:spPr>
        <p:txBody>
          <a:bodyPr wrap="none" lIns="0" tIns="0" rIns="0" bIns="0" rtlCol="0" anchor="t"/>
          <a:lstStyle/>
          <a:p>
            <a:pPr algn="l" indent="0" marL="0">
              <a:lnSpc>
                <a:spcPts val="2200"/>
              </a:lnSpc>
              <a:buNone/>
            </a:pPr>
            <a:r>
              <a:rPr lang="en-US" sz="1750" b="1" dirty="0">
                <a:solidFill>
                  <a:srgbClr val="204C8E"/>
                </a:solidFill>
                <a:latin typeface="Unbounded Bold" pitchFamily="34" charset="0"/>
                <a:ea typeface="Unbounded Bold" pitchFamily="34" charset="-122"/>
                <a:cs typeface="Unbounded Bold" pitchFamily="34" charset="-120"/>
              </a:rPr>
              <a:t>3 - Polychlorinated Biphenyls</a:t>
            </a:r>
            <a:endParaRPr lang="en-US" sz="1750" dirty="0"/>
          </a:p>
        </p:txBody>
      </p:sp>
      <p:sp>
        <p:nvSpPr>
          <p:cNvPr id="12" name="Shape 9"/>
          <p:cNvSpPr/>
          <p:nvPr/>
        </p:nvSpPr>
        <p:spPr>
          <a:xfrm>
            <a:off x="793790" y="6082070"/>
            <a:ext cx="90726" cy="90726"/>
          </a:xfrm>
          <a:prstGeom prst="roundRect">
            <a:avLst>
              <a:gd name="adj" fmla="val 503935"/>
            </a:avLst>
          </a:prstGeom>
          <a:solidFill>
            <a:srgbClr val="204C8E"/>
          </a:solidFill>
          <a:ln/>
        </p:spPr>
      </p:sp>
      <p:sp>
        <p:nvSpPr>
          <p:cNvPr id="13" name="Text 10"/>
          <p:cNvSpPr/>
          <p:nvPr/>
        </p:nvSpPr>
        <p:spPr>
          <a:xfrm>
            <a:off x="1065967" y="5985748"/>
            <a:ext cx="5536525"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4 - </a:t>
            </a:r>
            <a:pPr algn="l" indent="0" marL="0">
              <a:lnSpc>
                <a:spcPts val="2200"/>
              </a:lnSpc>
              <a:buNone/>
            </a:pPr>
            <a:r>
              <a:rPr lang="en-US" sz="1750" b="1" dirty="0">
                <a:solidFill>
                  <a:srgbClr val="204C8E"/>
                </a:solidFill>
                <a:latin typeface="Unbounded Bold" pitchFamily="34" charset="0"/>
                <a:ea typeface="Unbounded Bold" pitchFamily="34" charset="-122"/>
                <a:cs typeface="Unbounded Bold" pitchFamily="34" charset="-120"/>
              </a:rPr>
              <a:t>Per- and Polyfluoroalkyl Substances</a:t>
            </a:r>
            <a:endParaRPr lang="en-US" sz="1750" dirty="0"/>
          </a:p>
        </p:txBody>
      </p:sp>
      <p:sp>
        <p:nvSpPr>
          <p:cNvPr id="14" name="Shape 11"/>
          <p:cNvSpPr/>
          <p:nvPr/>
        </p:nvSpPr>
        <p:spPr>
          <a:xfrm>
            <a:off x="793790" y="6728460"/>
            <a:ext cx="90726" cy="90726"/>
          </a:xfrm>
          <a:prstGeom prst="roundRect">
            <a:avLst>
              <a:gd name="adj" fmla="val 503935"/>
            </a:avLst>
          </a:prstGeom>
          <a:solidFill>
            <a:srgbClr val="204C8E"/>
          </a:solidFill>
          <a:ln/>
        </p:spPr>
      </p:sp>
      <p:sp>
        <p:nvSpPr>
          <p:cNvPr id="15" name="Text 12"/>
          <p:cNvSpPr/>
          <p:nvPr/>
        </p:nvSpPr>
        <p:spPr>
          <a:xfrm>
            <a:off x="1065967" y="6632138"/>
            <a:ext cx="2557343" cy="283488"/>
          </a:xfrm>
          <a:prstGeom prst="rect">
            <a:avLst/>
          </a:prstGeom>
          <a:noFill/>
          <a:ln/>
        </p:spPr>
        <p:txBody>
          <a:bodyPr wrap="none" lIns="0" tIns="0" rIns="0" bIns="0" rtlCol="0" anchor="t"/>
          <a:lstStyle/>
          <a:p>
            <a:pPr algn="l" indent="0" marL="0">
              <a:lnSpc>
                <a:spcPts val="2200"/>
              </a:lnSpc>
              <a:buNone/>
            </a:pPr>
            <a:r>
              <a:rPr lang="en-US" sz="1750" b="1" dirty="0">
                <a:solidFill>
                  <a:srgbClr val="204C8E"/>
                </a:solidFill>
                <a:latin typeface="Unbounded Bold" pitchFamily="34" charset="0"/>
                <a:ea typeface="Unbounded Bold" pitchFamily="34" charset="-122"/>
                <a:cs typeface="Unbounded Bold" pitchFamily="34" charset="-120"/>
              </a:rPr>
              <a:t>5 - All of the above</a:t>
            </a:r>
            <a:endParaRPr lang="en-US" sz="1750" dirty="0"/>
          </a:p>
        </p:txBody>
      </p:sp>
      <p:sp>
        <p:nvSpPr>
          <p:cNvPr id="16" name="Shape 13"/>
          <p:cNvSpPr/>
          <p:nvPr/>
        </p:nvSpPr>
        <p:spPr>
          <a:xfrm>
            <a:off x="793790" y="7374850"/>
            <a:ext cx="90726" cy="90726"/>
          </a:xfrm>
          <a:prstGeom prst="roundRect">
            <a:avLst>
              <a:gd name="adj" fmla="val 503935"/>
            </a:avLst>
          </a:prstGeom>
          <a:solidFill>
            <a:srgbClr val="204C8E"/>
          </a:solidFill>
          <a:ln/>
        </p:spPr>
      </p:sp>
      <p:sp>
        <p:nvSpPr>
          <p:cNvPr id="17" name="Text 14"/>
          <p:cNvSpPr/>
          <p:nvPr/>
        </p:nvSpPr>
        <p:spPr>
          <a:xfrm>
            <a:off x="1065967" y="7278529"/>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204C8E"/>
                </a:solidFill>
                <a:latin typeface="Unbounded Bold" pitchFamily="34" charset="0"/>
                <a:ea typeface="Unbounded Bold" pitchFamily="34" charset="-122"/>
                <a:cs typeface="Unbounded Bold" pitchFamily="34" charset="-120"/>
              </a:rPr>
              <a:t>6 - Other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61048"/>
            <a:ext cx="13042821" cy="850583"/>
          </a:xfrm>
          <a:prstGeom prst="rect">
            <a:avLst/>
          </a:prstGeom>
          <a:noFill/>
          <a:ln/>
        </p:spPr>
        <p:txBody>
          <a:bodyPr wrap="square" lIns="0" tIns="0" rIns="0" bIns="0" rtlCol="0" anchor="t"/>
          <a:lstStyle/>
          <a:p>
            <a:pPr algn="l" indent="0" marL="0">
              <a:lnSpc>
                <a:spcPts val="3300"/>
              </a:lnSpc>
              <a:buNone/>
            </a:pPr>
            <a:r>
              <a:rPr lang="en-US" sz="2650" b="1" dirty="0">
                <a:solidFill>
                  <a:srgbClr val="333F70"/>
                </a:solidFill>
                <a:latin typeface="Unbounded Bold" pitchFamily="34" charset="0"/>
                <a:ea typeface="Unbounded Bold" pitchFamily="34" charset="-122"/>
                <a:cs typeface="Unbounded Bold" pitchFamily="34" charset="-120"/>
              </a:rPr>
              <a:t>Implementing Matrix Framework: Challenges &amp; Opportunities</a:t>
            </a:r>
            <a:endParaRPr lang="en-US" sz="2650" dirty="0"/>
          </a:p>
        </p:txBody>
      </p:sp>
      <p:sp>
        <p:nvSpPr>
          <p:cNvPr id="3" name="Text 1"/>
          <p:cNvSpPr/>
          <p:nvPr/>
        </p:nvSpPr>
        <p:spPr>
          <a:xfrm>
            <a:off x="793790" y="1972985"/>
            <a:ext cx="11024116" cy="956548"/>
          </a:xfrm>
          <a:prstGeom prst="rect">
            <a:avLst/>
          </a:prstGeom>
          <a:noFill/>
          <a:ln/>
        </p:spPr>
        <p:txBody>
          <a:bodyPr wrap="squar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Rank in order of highest to lowest importance the following considerations in developing and implementing the Matrix Sediment Standards Framework</a:t>
            </a:r>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 (1 = highest)</a:t>
            </a:r>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 </a:t>
            </a:r>
            <a:endParaRPr lang="en-US" sz="2000" dirty="0"/>
          </a:p>
        </p:txBody>
      </p:sp>
      <p:sp>
        <p:nvSpPr>
          <p:cNvPr id="4" name="Text 2"/>
          <p:cNvSpPr/>
          <p:nvPr/>
        </p:nvSpPr>
        <p:spPr>
          <a:xfrm>
            <a:off x="793790" y="3099554"/>
            <a:ext cx="11024116" cy="272177"/>
          </a:xfrm>
          <a:prstGeom prst="rect">
            <a:avLst/>
          </a:prstGeom>
          <a:noFill/>
          <a:ln/>
        </p:spPr>
        <p:txBody>
          <a:bodyPr wrap="none" lIns="0" tIns="0" rIns="0" bIns="0" rtlCol="0" anchor="t"/>
          <a:lstStyle/>
          <a:p>
            <a:pPr algn="l" indent="0" marL="0">
              <a:lnSpc>
                <a:spcPts val="2100"/>
              </a:lnSpc>
              <a:buNone/>
            </a:pPr>
            <a:r>
              <a:rPr lang="en-US" sz="1300" dirty="0">
                <a:solidFill>
                  <a:srgbClr val="F44444"/>
                </a:solidFill>
                <a:latin typeface="Open Sans" pitchFamily="34" charset="0"/>
                <a:ea typeface="Open Sans" pitchFamily="34" charset="-122"/>
                <a:cs typeface="Open Sans" pitchFamily="34" charset="-120"/>
              </a:rPr>
              <a:t>60s entry + 60s share results </a:t>
            </a:r>
            <a:endParaRPr lang="en-US" sz="1300" dirty="0"/>
          </a:p>
        </p:txBody>
      </p:sp>
      <p:pic>
        <p:nvPicPr>
          <p:cNvPr id="5" name="Image 0" descr="preencoded.png">    </p:cNvPr>
          <p:cNvPicPr>
            <a:picLocks noChangeAspect="1"/>
          </p:cNvPicPr>
          <p:nvPr/>
        </p:nvPicPr>
        <p:blipFill>
          <a:blip r:embed="rId1"/>
          <a:stretch>
            <a:fillRect/>
          </a:stretch>
        </p:blipFill>
        <p:spPr>
          <a:xfrm>
            <a:off x="12240577" y="2063948"/>
            <a:ext cx="1202650" cy="1199793"/>
          </a:xfrm>
          <a:prstGeom prst="rect">
            <a:avLst/>
          </a:prstGeom>
        </p:spPr>
      </p:pic>
      <p:sp>
        <p:nvSpPr>
          <p:cNvPr id="6" name="Shape 3"/>
          <p:cNvSpPr/>
          <p:nvPr/>
        </p:nvSpPr>
        <p:spPr>
          <a:xfrm>
            <a:off x="793790" y="3806428"/>
            <a:ext cx="85011" cy="85011"/>
          </a:xfrm>
          <a:prstGeom prst="roundRect">
            <a:avLst>
              <a:gd name="adj" fmla="val 537813"/>
            </a:avLst>
          </a:prstGeom>
          <a:solidFill>
            <a:srgbClr val="26A688"/>
          </a:solidFill>
          <a:ln/>
        </p:spPr>
      </p:sp>
      <p:sp>
        <p:nvSpPr>
          <p:cNvPr id="7" name="Text 4"/>
          <p:cNvSpPr/>
          <p:nvPr/>
        </p:nvSpPr>
        <p:spPr>
          <a:xfrm>
            <a:off x="1048822" y="3716060"/>
            <a:ext cx="12633484" cy="265747"/>
          </a:xfrm>
          <a:prstGeom prst="rect">
            <a:avLst/>
          </a:prstGeom>
          <a:noFill/>
          <a:ln/>
        </p:spPr>
        <p:txBody>
          <a:bodyPr wrap="non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1 - Technical Hurdles: Limited data availability for many contaminants and species native to BC </a:t>
            </a:r>
            <a:endParaRPr lang="en-US" sz="1650" dirty="0"/>
          </a:p>
        </p:txBody>
      </p:sp>
      <p:sp>
        <p:nvSpPr>
          <p:cNvPr id="8" name="Shape 5"/>
          <p:cNvSpPr/>
          <p:nvPr/>
        </p:nvSpPr>
        <p:spPr>
          <a:xfrm>
            <a:off x="793790" y="4412337"/>
            <a:ext cx="85011" cy="85011"/>
          </a:xfrm>
          <a:prstGeom prst="roundRect">
            <a:avLst>
              <a:gd name="adj" fmla="val 537813"/>
            </a:avLst>
          </a:prstGeom>
          <a:solidFill>
            <a:srgbClr val="26A688"/>
          </a:solidFill>
          <a:ln/>
        </p:spPr>
      </p:sp>
      <p:sp>
        <p:nvSpPr>
          <p:cNvPr id="9" name="Text 6"/>
          <p:cNvSpPr/>
          <p:nvPr/>
        </p:nvSpPr>
        <p:spPr>
          <a:xfrm>
            <a:off x="1048822" y="4321969"/>
            <a:ext cx="12787789" cy="531495"/>
          </a:xfrm>
          <a:prstGeom prst="rect">
            <a:avLst/>
          </a:prstGeom>
          <a:noFill/>
          <a:ln/>
        </p:spPr>
        <p:txBody>
          <a:bodyPr wrap="squar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2 - Practical Challenges: Discretionary matrix sediment standards may be a barrier for some practitioners </a:t>
            </a:r>
            <a:endParaRPr lang="en-US" sz="1650" dirty="0"/>
          </a:p>
        </p:txBody>
      </p:sp>
      <p:sp>
        <p:nvSpPr>
          <p:cNvPr id="10" name="Shape 7"/>
          <p:cNvSpPr/>
          <p:nvPr/>
        </p:nvSpPr>
        <p:spPr>
          <a:xfrm>
            <a:off x="793790" y="5283994"/>
            <a:ext cx="85011" cy="85011"/>
          </a:xfrm>
          <a:prstGeom prst="roundRect">
            <a:avLst>
              <a:gd name="adj" fmla="val 537813"/>
            </a:avLst>
          </a:prstGeom>
          <a:solidFill>
            <a:srgbClr val="26A688"/>
          </a:solidFill>
          <a:ln/>
        </p:spPr>
      </p:sp>
      <p:sp>
        <p:nvSpPr>
          <p:cNvPr id="11" name="Text 8"/>
          <p:cNvSpPr/>
          <p:nvPr/>
        </p:nvSpPr>
        <p:spPr>
          <a:xfrm>
            <a:off x="1048822" y="5193625"/>
            <a:ext cx="12787789" cy="531495"/>
          </a:xfrm>
          <a:prstGeom prst="rect">
            <a:avLst/>
          </a:prstGeom>
          <a:noFill/>
          <a:ln/>
        </p:spPr>
        <p:txBody>
          <a:bodyPr wrap="squar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3 - Enhanced Protection: Comprehensive safeguards for BC's diverse aquatic ecosystems and peoples </a:t>
            </a:r>
            <a:endParaRPr lang="en-US" sz="1650" dirty="0"/>
          </a:p>
        </p:txBody>
      </p:sp>
      <p:sp>
        <p:nvSpPr>
          <p:cNvPr id="12" name="Shape 9"/>
          <p:cNvSpPr/>
          <p:nvPr/>
        </p:nvSpPr>
        <p:spPr>
          <a:xfrm>
            <a:off x="793790" y="6155650"/>
            <a:ext cx="85011" cy="85011"/>
          </a:xfrm>
          <a:prstGeom prst="roundRect">
            <a:avLst>
              <a:gd name="adj" fmla="val 537813"/>
            </a:avLst>
          </a:prstGeom>
          <a:solidFill>
            <a:srgbClr val="26A688"/>
          </a:solidFill>
          <a:ln/>
        </p:spPr>
      </p:sp>
      <p:sp>
        <p:nvSpPr>
          <p:cNvPr id="13" name="Text 10"/>
          <p:cNvSpPr/>
          <p:nvPr/>
        </p:nvSpPr>
        <p:spPr>
          <a:xfrm>
            <a:off x="1048822" y="6065282"/>
            <a:ext cx="12787789" cy="531495"/>
          </a:xfrm>
          <a:prstGeom prst="rect">
            <a:avLst/>
          </a:prstGeom>
          <a:noFill/>
          <a:ln/>
        </p:spPr>
        <p:txBody>
          <a:bodyPr wrap="squar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4 - Scientific Advancement: Opportunity to pioneer innovative approaches to sediment management</a:t>
            </a:r>
            <a:endParaRPr lang="en-US" sz="1650" dirty="0"/>
          </a:p>
        </p:txBody>
      </p:sp>
      <p:sp>
        <p:nvSpPr>
          <p:cNvPr id="14" name="Shape 11"/>
          <p:cNvSpPr/>
          <p:nvPr/>
        </p:nvSpPr>
        <p:spPr>
          <a:xfrm>
            <a:off x="793790" y="7027307"/>
            <a:ext cx="85011" cy="85011"/>
          </a:xfrm>
          <a:prstGeom prst="roundRect">
            <a:avLst>
              <a:gd name="adj" fmla="val 537813"/>
            </a:avLst>
          </a:prstGeom>
          <a:solidFill>
            <a:srgbClr val="26A688"/>
          </a:solidFill>
          <a:ln/>
        </p:spPr>
      </p:sp>
      <p:sp>
        <p:nvSpPr>
          <p:cNvPr id="15" name="Text 12"/>
          <p:cNvSpPr/>
          <p:nvPr/>
        </p:nvSpPr>
        <p:spPr>
          <a:xfrm>
            <a:off x="1048822" y="6936938"/>
            <a:ext cx="12787789" cy="531495"/>
          </a:xfrm>
          <a:prstGeom prst="rect">
            <a:avLst/>
          </a:prstGeom>
          <a:noFill/>
          <a:ln/>
        </p:spPr>
        <p:txBody>
          <a:bodyPr wrap="squar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5 - Societal Expectations</a:t>
            </a:r>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 Given the challenges of modern society, holistic protection may not be feasible</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9944"/>
          </a:xfrm>
          <a:prstGeom prst="rect">
            <a:avLst/>
          </a:prstGeom>
        </p:spPr>
      </p:pic>
      <p:sp>
        <p:nvSpPr>
          <p:cNvPr id="3" name="Text 0"/>
          <p:cNvSpPr/>
          <p:nvPr/>
        </p:nvSpPr>
        <p:spPr>
          <a:xfrm>
            <a:off x="793790" y="3069193"/>
            <a:ext cx="11635145" cy="602456"/>
          </a:xfrm>
          <a:prstGeom prst="rect">
            <a:avLst/>
          </a:prstGeom>
          <a:noFill/>
          <a:ln/>
        </p:spPr>
        <p:txBody>
          <a:bodyPr wrap="none" lIns="0" tIns="0" rIns="0" bIns="0" rtlCol="0" anchor="t"/>
          <a:lstStyle/>
          <a:p>
            <a:pPr algn="l" indent="0" marL="0">
              <a:lnSpc>
                <a:spcPts val="4700"/>
              </a:lnSpc>
              <a:buNone/>
            </a:pPr>
            <a:r>
              <a:rPr lang="en-US" sz="3750" b="1" dirty="0">
                <a:solidFill>
                  <a:srgbClr val="333F70"/>
                </a:solidFill>
                <a:latin typeface="Unbounded Bold" pitchFamily="34" charset="0"/>
                <a:ea typeface="Unbounded Bold" pitchFamily="34" charset="-122"/>
                <a:cs typeface="Unbounded Bold" pitchFamily="34" charset="-120"/>
              </a:rPr>
              <a:t>Your Input: Shaping Holistic Protection</a:t>
            </a:r>
            <a:endParaRPr lang="en-US" sz="3750" dirty="0"/>
          </a:p>
        </p:txBody>
      </p:sp>
      <p:sp>
        <p:nvSpPr>
          <p:cNvPr id="4" name="Shape 1"/>
          <p:cNvSpPr/>
          <p:nvPr/>
        </p:nvSpPr>
        <p:spPr>
          <a:xfrm>
            <a:off x="793790" y="5765602"/>
            <a:ext cx="13042821" cy="22860"/>
          </a:xfrm>
          <a:prstGeom prst="roundRect">
            <a:avLst>
              <a:gd name="adj" fmla="val 354232"/>
            </a:avLst>
          </a:prstGeom>
          <a:solidFill>
            <a:srgbClr val="BCDBD4"/>
          </a:solidFill>
          <a:ln/>
        </p:spPr>
      </p:sp>
      <p:sp>
        <p:nvSpPr>
          <p:cNvPr id="5" name="Shape 2"/>
          <p:cNvSpPr/>
          <p:nvPr/>
        </p:nvSpPr>
        <p:spPr>
          <a:xfrm>
            <a:off x="3982641" y="5187255"/>
            <a:ext cx="22860" cy="578406"/>
          </a:xfrm>
          <a:prstGeom prst="roundRect">
            <a:avLst>
              <a:gd name="adj" fmla="val 354232"/>
            </a:avLst>
          </a:prstGeom>
          <a:solidFill>
            <a:srgbClr val="BCDBD4"/>
          </a:solidFill>
          <a:ln/>
        </p:spPr>
      </p:sp>
      <p:sp>
        <p:nvSpPr>
          <p:cNvPr id="6" name="Shape 3"/>
          <p:cNvSpPr/>
          <p:nvPr/>
        </p:nvSpPr>
        <p:spPr>
          <a:xfrm>
            <a:off x="3777258" y="5548729"/>
            <a:ext cx="433745" cy="433745"/>
          </a:xfrm>
          <a:prstGeom prst="roundRect">
            <a:avLst>
              <a:gd name="adj" fmla="val 18669"/>
            </a:avLst>
          </a:prstGeom>
          <a:solidFill>
            <a:srgbClr val="D6F5EE"/>
          </a:solidFill>
          <a:ln w="7620">
            <a:solidFill>
              <a:srgbClr val="BCDBD4"/>
            </a:solidFill>
            <a:prstDash val="solid"/>
          </a:ln>
        </p:spPr>
      </p:sp>
      <p:pic>
        <p:nvPicPr>
          <p:cNvPr id="7" name="Image 1" descr="preencoded.png">    </p:cNvPr>
          <p:cNvPicPr>
            <a:picLocks noChangeAspect="1"/>
          </p:cNvPicPr>
          <p:nvPr/>
        </p:nvPicPr>
        <p:blipFill>
          <a:blip r:embed="rId2"/>
          <a:stretch>
            <a:fillRect/>
          </a:stretch>
        </p:blipFill>
        <p:spPr>
          <a:xfrm>
            <a:off x="3849469" y="5584805"/>
            <a:ext cx="289203" cy="361474"/>
          </a:xfrm>
          <a:prstGeom prst="rect">
            <a:avLst/>
          </a:prstGeom>
        </p:spPr>
      </p:pic>
      <p:sp>
        <p:nvSpPr>
          <p:cNvPr id="8" name="Text 4"/>
          <p:cNvSpPr/>
          <p:nvPr/>
        </p:nvSpPr>
        <p:spPr>
          <a:xfrm>
            <a:off x="2481858" y="3960852"/>
            <a:ext cx="3024783" cy="301228"/>
          </a:xfrm>
          <a:prstGeom prst="rect">
            <a:avLst/>
          </a:prstGeom>
          <a:noFill/>
          <a:ln/>
        </p:spPr>
        <p:txBody>
          <a:bodyPr wrap="none" lIns="0" tIns="0" rIns="0" bIns="0" rtlCol="0" anchor="t"/>
          <a:lstStyle/>
          <a:p>
            <a:pPr algn="ctr"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Participant insights</a:t>
            </a:r>
            <a:endParaRPr lang="en-US" sz="1850" dirty="0"/>
          </a:p>
        </p:txBody>
      </p:sp>
      <p:sp>
        <p:nvSpPr>
          <p:cNvPr id="9" name="Text 5"/>
          <p:cNvSpPr/>
          <p:nvPr/>
        </p:nvSpPr>
        <p:spPr>
          <a:xfrm>
            <a:off x="986552" y="4377690"/>
            <a:ext cx="6015395" cy="616744"/>
          </a:xfrm>
          <a:prstGeom prst="rect">
            <a:avLst/>
          </a:prstGeom>
          <a:noFill/>
          <a:ln/>
        </p:spPr>
        <p:txBody>
          <a:bodyPr wrap="square" lIns="0" tIns="0" rIns="0" bIns="0" rtlCol="0" anchor="t"/>
          <a:lstStyle/>
          <a:p>
            <a:pPr algn="ct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Your expertise will directly aid the development of scientifically defensible and practical standards for ecological protection</a:t>
            </a:r>
            <a:endParaRPr lang="en-US" sz="1500" dirty="0"/>
          </a:p>
        </p:txBody>
      </p:sp>
      <p:sp>
        <p:nvSpPr>
          <p:cNvPr id="10" name="Shape 6"/>
          <p:cNvSpPr/>
          <p:nvPr/>
        </p:nvSpPr>
        <p:spPr>
          <a:xfrm>
            <a:off x="7303532" y="5765542"/>
            <a:ext cx="22860" cy="578406"/>
          </a:xfrm>
          <a:prstGeom prst="roundRect">
            <a:avLst>
              <a:gd name="adj" fmla="val 354232"/>
            </a:avLst>
          </a:prstGeom>
          <a:solidFill>
            <a:srgbClr val="BCDBD4"/>
          </a:solidFill>
          <a:ln/>
        </p:spPr>
      </p:sp>
      <p:sp>
        <p:nvSpPr>
          <p:cNvPr id="11" name="Shape 7"/>
          <p:cNvSpPr/>
          <p:nvPr/>
        </p:nvSpPr>
        <p:spPr>
          <a:xfrm>
            <a:off x="7098149" y="5548729"/>
            <a:ext cx="433745" cy="433745"/>
          </a:xfrm>
          <a:prstGeom prst="roundRect">
            <a:avLst>
              <a:gd name="adj" fmla="val 18669"/>
            </a:avLst>
          </a:prstGeom>
          <a:solidFill>
            <a:srgbClr val="D6F5EE"/>
          </a:solidFill>
          <a:ln w="7620">
            <a:solidFill>
              <a:srgbClr val="BCDBD4"/>
            </a:solidFill>
            <a:prstDash val="solid"/>
          </a:ln>
        </p:spPr>
      </p:sp>
      <p:pic>
        <p:nvPicPr>
          <p:cNvPr id="12" name="Image 2" descr="preencoded.png">    </p:cNvPr>
          <p:cNvPicPr>
            <a:picLocks noChangeAspect="1"/>
          </p:cNvPicPr>
          <p:nvPr/>
        </p:nvPicPr>
        <p:blipFill>
          <a:blip r:embed="rId3"/>
          <a:stretch>
            <a:fillRect/>
          </a:stretch>
        </p:blipFill>
        <p:spPr>
          <a:xfrm>
            <a:off x="7170360" y="5584805"/>
            <a:ext cx="289203" cy="361474"/>
          </a:xfrm>
          <a:prstGeom prst="rect">
            <a:avLst/>
          </a:prstGeom>
        </p:spPr>
      </p:pic>
      <p:sp>
        <p:nvSpPr>
          <p:cNvPr id="13" name="Text 8"/>
          <p:cNvSpPr/>
          <p:nvPr/>
        </p:nvSpPr>
        <p:spPr>
          <a:xfrm>
            <a:off x="5873829" y="6536769"/>
            <a:ext cx="2882503" cy="301228"/>
          </a:xfrm>
          <a:prstGeom prst="rect">
            <a:avLst/>
          </a:prstGeom>
          <a:noFill/>
          <a:ln/>
        </p:spPr>
        <p:txBody>
          <a:bodyPr wrap="none" lIns="0" tIns="0" rIns="0" bIns="0" rtlCol="0" anchor="t"/>
          <a:lstStyle/>
          <a:p>
            <a:pPr algn="ctr"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SSTAC white paper</a:t>
            </a:r>
            <a:endParaRPr lang="en-US" sz="1850" dirty="0"/>
          </a:p>
        </p:txBody>
      </p:sp>
      <p:sp>
        <p:nvSpPr>
          <p:cNvPr id="14" name="Text 9"/>
          <p:cNvSpPr/>
          <p:nvPr/>
        </p:nvSpPr>
        <p:spPr>
          <a:xfrm>
            <a:off x="4307443" y="6953607"/>
            <a:ext cx="6015395" cy="616744"/>
          </a:xfrm>
          <a:prstGeom prst="rect">
            <a:avLst/>
          </a:prstGeom>
          <a:noFill/>
          <a:ln/>
        </p:spPr>
        <p:txBody>
          <a:bodyPr wrap="square" lIns="0" tIns="0" rIns="0" bIns="0" rtlCol="0" anchor="t"/>
          <a:lstStyle/>
          <a:p>
            <a:pPr algn="ct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High-level summary of the Sediment Standards Project (Phase 1), including a synthesis of your input</a:t>
            </a:r>
            <a:endParaRPr lang="en-US" sz="1500" dirty="0"/>
          </a:p>
        </p:txBody>
      </p:sp>
      <p:sp>
        <p:nvSpPr>
          <p:cNvPr id="15" name="Shape 10"/>
          <p:cNvSpPr/>
          <p:nvPr/>
        </p:nvSpPr>
        <p:spPr>
          <a:xfrm>
            <a:off x="10624542" y="5187255"/>
            <a:ext cx="22860" cy="578406"/>
          </a:xfrm>
          <a:prstGeom prst="roundRect">
            <a:avLst>
              <a:gd name="adj" fmla="val 354232"/>
            </a:avLst>
          </a:prstGeom>
          <a:solidFill>
            <a:srgbClr val="BCDBD4"/>
          </a:solidFill>
          <a:ln/>
        </p:spPr>
      </p:sp>
      <p:sp>
        <p:nvSpPr>
          <p:cNvPr id="16" name="Shape 11"/>
          <p:cNvSpPr/>
          <p:nvPr/>
        </p:nvSpPr>
        <p:spPr>
          <a:xfrm>
            <a:off x="10419159" y="5548729"/>
            <a:ext cx="433745" cy="433745"/>
          </a:xfrm>
          <a:prstGeom prst="roundRect">
            <a:avLst>
              <a:gd name="adj" fmla="val 18669"/>
            </a:avLst>
          </a:prstGeom>
          <a:solidFill>
            <a:srgbClr val="D6F5EE"/>
          </a:solidFill>
          <a:ln w="7620">
            <a:solidFill>
              <a:srgbClr val="BCDBD4"/>
            </a:solidFill>
            <a:prstDash val="solid"/>
          </a:ln>
        </p:spPr>
      </p:sp>
      <p:pic>
        <p:nvPicPr>
          <p:cNvPr id="17" name="Image 3" descr="preencoded.png">    </p:cNvPr>
          <p:cNvPicPr>
            <a:picLocks noChangeAspect="1"/>
          </p:cNvPicPr>
          <p:nvPr/>
        </p:nvPicPr>
        <p:blipFill>
          <a:blip r:embed="rId4"/>
          <a:stretch>
            <a:fillRect/>
          </a:stretch>
        </p:blipFill>
        <p:spPr>
          <a:xfrm>
            <a:off x="10491371" y="5584805"/>
            <a:ext cx="289203" cy="361474"/>
          </a:xfrm>
          <a:prstGeom prst="rect">
            <a:avLst/>
          </a:prstGeom>
        </p:spPr>
      </p:pic>
      <p:sp>
        <p:nvSpPr>
          <p:cNvPr id="18" name="Text 12"/>
          <p:cNvSpPr/>
          <p:nvPr/>
        </p:nvSpPr>
        <p:spPr>
          <a:xfrm>
            <a:off x="9431179" y="3960852"/>
            <a:ext cx="2409944" cy="301228"/>
          </a:xfrm>
          <a:prstGeom prst="rect">
            <a:avLst/>
          </a:prstGeom>
          <a:noFill/>
          <a:ln/>
        </p:spPr>
        <p:txBody>
          <a:bodyPr wrap="none" lIns="0" tIns="0" rIns="0" bIns="0" rtlCol="0" anchor="t"/>
          <a:lstStyle/>
          <a:p>
            <a:pPr algn="ctr" indent="0" marL="0">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Scoping Plan</a:t>
            </a:r>
            <a:endParaRPr lang="en-US" sz="1850" dirty="0"/>
          </a:p>
        </p:txBody>
      </p:sp>
      <p:sp>
        <p:nvSpPr>
          <p:cNvPr id="19" name="Text 13"/>
          <p:cNvSpPr/>
          <p:nvPr/>
        </p:nvSpPr>
        <p:spPr>
          <a:xfrm>
            <a:off x="7628453" y="4377690"/>
            <a:ext cx="6015395" cy="616744"/>
          </a:xfrm>
          <a:prstGeom prst="rect">
            <a:avLst/>
          </a:prstGeom>
          <a:noFill/>
          <a:ln/>
        </p:spPr>
        <p:txBody>
          <a:bodyPr wrap="square" lIns="0" tIns="0" rIns="0" bIns="0" rtlCol="0" anchor="t"/>
          <a:lstStyle/>
          <a:p>
            <a:pPr algn="ctr" indent="0" marL="0">
              <a:lnSpc>
                <a:spcPts val="2400"/>
              </a:lnSpc>
              <a:buNone/>
            </a:pPr>
            <a:r>
              <a:rPr lang="en-US" sz="1500" dirty="0">
                <a:solidFill>
                  <a:srgbClr val="333F70"/>
                </a:solidFill>
                <a:latin typeface="Open Sans" pitchFamily="34" charset="0"/>
                <a:ea typeface="Open Sans" pitchFamily="34" charset="-122"/>
                <a:cs typeface="Open Sans" pitchFamily="34" charset="-120"/>
              </a:rPr>
              <a:t>Roadmap for future research to support the collaborative development of a modern framework for sediment standards </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2025-09-05T02:44:30Z</dcterms:created>
  <dcterms:modified xsi:type="dcterms:W3CDTF">2025-09-05T02:44:30Z</dcterms:modified>
</cp:coreProperties>
</file>